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5" r:id="rId4"/>
    <p:sldMasterId id="2147483871" r:id="rId5"/>
    <p:sldMasterId id="2147483882" r:id="rId6"/>
    <p:sldMasterId id="2147483893" r:id="rId7"/>
    <p:sldMasterId id="2147483904" r:id="rId8"/>
  </p:sldMasterIdLst>
  <p:notesMasterIdLst>
    <p:notesMasterId r:id="rId45"/>
  </p:notesMasterIdLst>
  <p:handoutMasterIdLst>
    <p:handoutMasterId r:id="rId46"/>
  </p:handoutMasterIdLst>
  <p:sldIdLst>
    <p:sldId id="317" r:id="rId9"/>
    <p:sldId id="342" r:id="rId10"/>
    <p:sldId id="341" r:id="rId11"/>
    <p:sldId id="350" r:id="rId12"/>
    <p:sldId id="343" r:id="rId13"/>
    <p:sldId id="322" r:id="rId14"/>
    <p:sldId id="307" r:id="rId15"/>
    <p:sldId id="308" r:id="rId16"/>
    <p:sldId id="347" r:id="rId17"/>
    <p:sldId id="276" r:id="rId18"/>
    <p:sldId id="309" r:id="rId19"/>
    <p:sldId id="310" r:id="rId20"/>
    <p:sldId id="301" r:id="rId21"/>
    <p:sldId id="349" r:id="rId22"/>
    <p:sldId id="289" r:id="rId23"/>
    <p:sldId id="293" r:id="rId24"/>
    <p:sldId id="305" r:id="rId25"/>
    <p:sldId id="295" r:id="rId26"/>
    <p:sldId id="299" r:id="rId27"/>
    <p:sldId id="332" r:id="rId28"/>
    <p:sldId id="297" r:id="rId29"/>
    <p:sldId id="298" r:id="rId30"/>
    <p:sldId id="304" r:id="rId31"/>
    <p:sldId id="303" r:id="rId32"/>
    <p:sldId id="338" r:id="rId33"/>
    <p:sldId id="346" r:id="rId34"/>
    <p:sldId id="340" r:id="rId35"/>
    <p:sldId id="315" r:id="rId36"/>
    <p:sldId id="319" r:id="rId37"/>
    <p:sldId id="292" r:id="rId38"/>
    <p:sldId id="272" r:id="rId39"/>
    <p:sldId id="306" r:id="rId40"/>
    <p:sldId id="323" r:id="rId41"/>
    <p:sldId id="324" r:id="rId42"/>
    <p:sldId id="320" r:id="rId43"/>
    <p:sldId id="288" r:id="rId44"/>
  </p:sldIdLst>
  <p:sldSz cx="9144000" cy="6858000" type="screen4x3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00"/>
    <a:srgbClr val="8D42C6"/>
    <a:srgbClr val="0033CC"/>
    <a:srgbClr val="632B8D"/>
    <a:srgbClr val="7131A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2" autoAdjust="0"/>
    <p:restoredTop sz="96093" autoAdjust="0"/>
  </p:normalViewPr>
  <p:slideViewPr>
    <p:cSldViewPr>
      <p:cViewPr varScale="1">
        <p:scale>
          <a:sx n="104" d="100"/>
          <a:sy n="104" d="100"/>
        </p:scale>
        <p:origin x="8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684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2840AE5-02F9-49C5-9EF8-EF7C5834B300}" type="datetime1">
              <a:rPr lang="de-DE" smtClean="0"/>
              <a:t>28.06.2024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A4B619F-8CCA-49CA-817A-5062561277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0374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413DF77-979E-4D0B-A7E6-B8DC955FB8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4720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DF77-979E-4D0B-A7E6-B8DC955FB80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41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DF77-979E-4D0B-A7E6-B8DC955FB80C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32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DF77-979E-4D0B-A7E6-B8DC955FB80C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36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DF77-979E-4D0B-A7E6-B8DC955FB80C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38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00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DF77-979E-4D0B-A7E6-B8DC955FB80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069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200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DF77-979E-4D0B-A7E6-B8DC955FB80C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06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DF77-979E-4D0B-A7E6-B8DC955FB80C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571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DF77-979E-4D0B-A7E6-B8DC955FB80C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24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DF77-979E-4D0B-A7E6-B8DC955FB80C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39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09.02.2011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BBS Bingen HBF Organisation und Officemanagement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41756-30CD-4066-BCA8-AB2EAEC57F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307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94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006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548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590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618488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1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618488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98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618488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51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9125"/>
            <a:ext cx="8229600" cy="4327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0025" y="6248375"/>
            <a:ext cx="2133600" cy="4762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67544" y="6257925"/>
            <a:ext cx="2133600" cy="4762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2F05111-CB6E-4694-826D-D65E7246787E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880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434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56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09.02.2011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BBS Bingen HBF Organisation und Officemanagement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41756-30CD-4066-BCA8-AB2EAEC57F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543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387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000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897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144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618488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17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618488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49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618488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43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9125"/>
            <a:ext cx="8229600" cy="4327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0025" y="6248375"/>
            <a:ext cx="2133600" cy="4762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67544" y="6257925"/>
            <a:ext cx="2133600" cy="4762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2F05111-CB6E-4694-826D-D65E7246787E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687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649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40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09.02.2011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BBS Bingen HBF Organisation und Officemanagement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45B45-0950-4311-8F61-4E469C8A07C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221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957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8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910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207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618488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71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618488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15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618488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59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9125"/>
            <a:ext cx="8229600" cy="4327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0025" y="6248375"/>
            <a:ext cx="2133600" cy="4762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67544" y="6257925"/>
            <a:ext cx="2133600" cy="4762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2F05111-CB6E-4694-826D-D65E7246787E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435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649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4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5111-CB6E-4694-826D-D65E724678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840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957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8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9109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207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618488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719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618488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15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618488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593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9125"/>
            <a:ext cx="8229600" cy="4327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0025" y="6248375"/>
            <a:ext cx="2133600" cy="4762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67544" y="6257925"/>
            <a:ext cx="2133600" cy="4762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2F05111-CB6E-4694-826D-D65E7246787E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43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618488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8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0ADE9A-9D06-4F50-921F-B8074E9F9D3C}" type="datetimeFigureOut">
              <a:rPr lang="de-DE" smtClean="0"/>
              <a:t>28.06.2024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F26D4-2FC8-46E9-A413-AF443FEE46B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234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Folgeseite - K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mzbin_powerpoint_254x190_fo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539750" y="2419200"/>
            <a:ext cx="8072438" cy="3516313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rgbClr val="568E30"/>
              </a:buClr>
              <a:buSzPct val="100000"/>
              <a:buFont typeface="Arial"/>
              <a:buChar char="•"/>
              <a:defRPr sz="1800">
                <a:latin typeface="Calibri"/>
                <a:cs typeface="Calibri"/>
              </a:defRPr>
            </a:lvl1pPr>
            <a:lvl2pPr marL="742950" indent="-28575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rgbClr val="568E30"/>
              </a:buClr>
              <a:buSzPct val="100000"/>
              <a:buFont typeface="Arial"/>
              <a:buChar char="•"/>
              <a:defRPr sz="1800">
                <a:latin typeface="Calibri"/>
                <a:cs typeface="Calibri"/>
              </a:defRPr>
            </a:lvl2pPr>
            <a:lvl3pPr marL="1200150" indent="-28575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rgbClr val="568E30"/>
              </a:buClr>
              <a:buSzPct val="100000"/>
              <a:buFont typeface="Arial"/>
              <a:buChar char="•"/>
              <a:defRPr sz="1800">
                <a:latin typeface="Calibri"/>
                <a:cs typeface="Calibri"/>
              </a:defRPr>
            </a:lvl3pPr>
            <a:lvl4pPr marL="1657350" indent="-28575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rgbClr val="568E30"/>
              </a:buClr>
              <a:buSzPct val="100000"/>
              <a:buFont typeface="Arial"/>
              <a:buChar char="•"/>
              <a:defRPr sz="1800">
                <a:latin typeface="Calibri"/>
                <a:cs typeface="Calibri"/>
              </a:defRPr>
            </a:lvl4pPr>
            <a:lvl5pPr marL="2114550" indent="-28575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rgbClr val="568E30"/>
              </a:buClr>
              <a:buSzPct val="100000"/>
              <a:buFont typeface="Arial"/>
              <a:buChar char="•"/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1209600"/>
            <a:ext cx="8064000" cy="12096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800" cap="all"/>
            </a:lvl1pPr>
          </a:lstStyle>
          <a:p>
            <a:pPr lvl="0"/>
            <a:r>
              <a:rPr lang="de-DE" dirty="0"/>
              <a:t>Überschrift der aktuellen Folie</a:t>
            </a:r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5"/>
          </p:nvPr>
        </p:nvSpPr>
        <p:spPr>
          <a:xfrm>
            <a:off x="539999" y="6341520"/>
            <a:ext cx="1080000" cy="5040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l">
              <a:defRPr sz="1000"/>
            </a:lvl1pPr>
          </a:lstStyle>
          <a:p>
            <a:fld id="{83A32638-8E75-AC41-A273-4D4591EE3500}" type="datetime1">
              <a:rPr lang="de-DE" smtClean="0"/>
              <a:pPr/>
              <a:t>28.06.2024</a:t>
            </a:fld>
            <a:endParaRPr lang="de-DE" dirty="0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16"/>
          </p:nvPr>
        </p:nvSpPr>
        <p:spPr>
          <a:xfrm>
            <a:off x="1800000" y="6341520"/>
            <a:ext cx="5544000" cy="5040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ctr">
              <a:defRPr sz="1000"/>
            </a:lvl1pPr>
          </a:lstStyle>
          <a:p>
            <a:r>
              <a:rPr lang="de-DE" dirty="0"/>
              <a:t>Fußzeilentext im Menü anpassen</a:t>
            </a:r>
          </a:p>
        </p:txBody>
      </p:sp>
      <p:sp>
        <p:nvSpPr>
          <p:cNvPr id="14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7524000" y="6341520"/>
            <a:ext cx="1080000" cy="5040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>
              <a:defRPr sz="1000"/>
            </a:lvl1pPr>
          </a:lstStyle>
          <a:p>
            <a:pPr algn="r"/>
            <a:r>
              <a:rPr lang="de-DE" dirty="0"/>
              <a:t>Seite </a:t>
            </a:r>
            <a:fld id="{534A8183-2D46-6643-93D5-FB90C5A98EA5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179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14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0ADE9A-9D06-4F50-921F-B8074E9F9D3C}" type="datetimeFigureOut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28.06.2024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FAF26D4-2FC8-46E9-A413-AF443FEE46B0}" type="slidenum">
              <a:rPr lang="de-DE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3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6229350"/>
            <a:ext cx="5938837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4163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3113"/>
            <a:ext cx="70834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9125"/>
            <a:ext cx="822960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0025" y="62483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de-DE"/>
              <a:t>09.02.2011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de-DE"/>
              <a:t>BBS Bingen HBF Organisation und Officemanagement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7544" y="62579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AE141756-30CD-4066-BCA8-AB2EAEC57F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3" name="Picture 10" descr="Logo BBS Farbe 4,5 c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195263"/>
            <a:ext cx="1284288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62" r:id="rId3"/>
    <p:sldLayoutId id="2147483868" r:id="rId4"/>
    <p:sldLayoutId id="2147483869" r:id="rId5"/>
    <p:sldLayoutId id="2147483870" r:id="rId6"/>
    <p:sldLayoutId id="2147483915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6256" cy="12192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16" y="6165304"/>
            <a:ext cx="612038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6256" cy="12192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16" y="6165304"/>
            <a:ext cx="612038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6256" cy="12192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16" y="6165304"/>
            <a:ext cx="612038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5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6256" cy="12192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16" y="6165304"/>
            <a:ext cx="612038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5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bbs-bingen.de/bildungsangebote/hoehere-berufsfachschule/informationstechni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k-lehrstellenboerse.de/" TargetMode="External"/><Relationship Id="rId7" Type="http://schemas.openxmlformats.org/officeDocument/2006/relationships/hyperlink" Target="https://mainz-bingen.jobzzone.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obzzone.de/region-waehlen/" TargetMode="External"/><Relationship Id="rId5" Type="http://schemas.openxmlformats.org/officeDocument/2006/relationships/hyperlink" Target="https://khs-mainz-bingen.de/" TargetMode="External"/><Relationship Id="rId4" Type="http://schemas.openxmlformats.org/officeDocument/2006/relationships/hyperlink" Target="https://www.lehrstellen-radar.de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bbs-bingen.de/unsere-schule/unsere-fachbereiche/mathematik/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3.png"/><Relationship Id="rId4" Type="http://schemas.openxmlformats.org/officeDocument/2006/relationships/hyperlink" Target="mailto:aschiffler@bbs-bingen.d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bbs-ingelheim.de/bildungsgaenge-an-der-bbs-ingelheim/hbf-mechatronik" TargetMode="External"/><Relationship Id="rId3" Type="http://schemas.openxmlformats.org/officeDocument/2006/relationships/hyperlink" Target="http://www.bbs-bingen.de/" TargetMode="External"/><Relationship Id="rId7" Type="http://schemas.openxmlformats.org/officeDocument/2006/relationships/hyperlink" Target="mailto:hbfm@bbs-bingen.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s-bingen.de/bildungsangebote/hoehere-berufsfachschule/mechatronik/" TargetMode="External"/><Relationship Id="rId5" Type="http://schemas.openxmlformats.org/officeDocument/2006/relationships/hyperlink" Target="mailto:hbfit@bbs-bingen.de" TargetMode="External"/><Relationship Id="rId4" Type="http://schemas.openxmlformats.org/officeDocument/2006/relationships/hyperlink" Target="https://www.bbs-bingen.de/bildungsangebote/hoehere-berufsfachschule/informationstechnik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s-bingen.d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hbfm@bbs-bingen.de" TargetMode="External"/><Relationship Id="rId4" Type="http://schemas.openxmlformats.org/officeDocument/2006/relationships/hyperlink" Target="mailto:hbfit@bbs-bingen.d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mainz-bingen.de/de/Aemter-Abteilungen/Bildung-Schule/Schul-IT.php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" y="2332"/>
            <a:ext cx="9139386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251520" y="2492896"/>
            <a:ext cx="871296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C00000"/>
              </a:buClr>
              <a:defRPr/>
            </a:pPr>
            <a:br>
              <a:rPr lang="de-DE" b="1" kern="0" dirty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de-DE" b="1" kern="0" dirty="0">
                <a:solidFill>
                  <a:srgbClr val="A00D02"/>
                </a:solidFill>
                <a:latin typeface="Arial" charset="0"/>
                <a:cs typeface="Arial" charset="0"/>
              </a:rPr>
              <a:t>Höhere Berufsfachschule</a:t>
            </a:r>
          </a:p>
          <a:p>
            <a:pPr marL="719138">
              <a:spcBef>
                <a:spcPts val="1200"/>
              </a:spcBef>
              <a:buClr>
                <a:srgbClr val="C00000"/>
              </a:buClr>
              <a:defRPr/>
            </a:pPr>
            <a:r>
              <a:rPr lang="de-DE" b="1" kern="0" dirty="0">
                <a:solidFill>
                  <a:srgbClr val="A00D02"/>
                </a:solidFill>
                <a:latin typeface="Arial" charset="0"/>
                <a:cs typeface="Arial" charset="0"/>
              </a:rPr>
              <a:t>Informationstechnik  </a:t>
            </a:r>
            <a:endParaRPr lang="de-DE" sz="2800" b="1" kern="0" dirty="0">
              <a:solidFill>
                <a:srgbClr val="A00D0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5B6872D-A44C-41B5-9DCD-F4FC647C0023}"/>
              </a:ext>
            </a:extLst>
          </p:cNvPr>
          <p:cNvSpPr txBox="1"/>
          <p:nvPr/>
        </p:nvSpPr>
        <p:spPr>
          <a:xfrm>
            <a:off x="5166594" y="5549170"/>
            <a:ext cx="39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Markus Gispert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B48DF87-FE18-438F-8882-4AD7C4CDD6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3" y="3435173"/>
            <a:ext cx="17145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0E45D9C-740F-48C9-9716-60847CF7350B}"/>
              </a:ext>
            </a:extLst>
          </p:cNvPr>
          <p:cNvSpPr txBox="1"/>
          <p:nvPr/>
        </p:nvSpPr>
        <p:spPr>
          <a:xfrm>
            <a:off x="2627784" y="5014936"/>
            <a:ext cx="6624736" cy="286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hlinkClick r:id="rId4"/>
              </a:rPr>
              <a:t>https://www.bbs-bingen.de/bildungsangebote/hoehere-berufsfachschule/informationstechnik</a:t>
            </a:r>
            <a:r>
              <a:rPr lang="de-D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9732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531562" y="2133600"/>
            <a:ext cx="8072438" cy="3769164"/>
          </a:xfrm>
        </p:spPr>
        <p:txBody>
          <a:bodyPr/>
          <a:lstStyle/>
          <a:p>
            <a:pPr>
              <a:buClr>
                <a:srgbClr val="0061A3"/>
              </a:buClr>
            </a:pPr>
            <a:r>
              <a:rPr lang="de-DE" dirty="0"/>
              <a:t>Schulsozialarbeiterin Ninja </a:t>
            </a:r>
            <a:r>
              <a:rPr lang="de-DE" dirty="0" err="1"/>
              <a:t>Driessen</a:t>
            </a:r>
            <a:endParaRPr lang="de-DE" dirty="0"/>
          </a:p>
          <a:p>
            <a:pPr>
              <a:buClr>
                <a:srgbClr val="0061A3"/>
              </a:buClr>
            </a:pPr>
            <a:r>
              <a:rPr lang="de-DE" dirty="0"/>
              <a:t>Diplom-Pädagogin</a:t>
            </a:r>
          </a:p>
          <a:p>
            <a:pPr>
              <a:buClr>
                <a:srgbClr val="0061A3"/>
              </a:buClr>
            </a:pPr>
            <a:r>
              <a:rPr lang="de-DE" dirty="0"/>
              <a:t>06 72 1 – 18 57 32 8</a:t>
            </a:r>
          </a:p>
          <a:p>
            <a:pPr>
              <a:buClr>
                <a:srgbClr val="0061A3"/>
              </a:buClr>
            </a:pPr>
            <a:r>
              <a:rPr lang="de-DE" dirty="0"/>
              <a:t>schulsozialarbeit@bbs-bingen.de</a:t>
            </a:r>
          </a:p>
          <a:p>
            <a:pPr>
              <a:buClr>
                <a:srgbClr val="0061A3"/>
              </a:buClr>
            </a:pPr>
            <a:r>
              <a:rPr lang="de-DE" dirty="0"/>
              <a:t>Sprechzeiten regulär:</a:t>
            </a:r>
            <a:br>
              <a:rPr lang="de-DE" dirty="0"/>
            </a:br>
            <a:r>
              <a:rPr lang="de-DE" dirty="0"/>
              <a:t>montags bis freitags</a:t>
            </a:r>
            <a:br>
              <a:rPr lang="de-DE" dirty="0"/>
            </a:br>
            <a:r>
              <a:rPr lang="de-DE" dirty="0"/>
              <a:t>		08:00 Uhr bis 12:00 Uhr</a:t>
            </a:r>
            <a:br>
              <a:rPr lang="de-DE" dirty="0"/>
            </a:br>
            <a:r>
              <a:rPr lang="de-DE" dirty="0"/>
              <a:t>montags bis donnerstags</a:t>
            </a:r>
            <a:br>
              <a:rPr lang="de-DE" dirty="0"/>
            </a:br>
            <a:r>
              <a:rPr lang="de-DE" dirty="0"/>
              <a:t>		13:00 Uhr bis 15:00 Uhr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540000" y="1209600"/>
            <a:ext cx="8064000" cy="924000"/>
          </a:xfrm>
        </p:spPr>
        <p:txBody>
          <a:bodyPr/>
          <a:lstStyle/>
          <a:p>
            <a:r>
              <a:rPr lang="de-DE" dirty="0">
                <a:solidFill>
                  <a:srgbClr val="0061A3"/>
                </a:solidFill>
              </a:rPr>
              <a:t>Schulsozialarbeit an der BBS Bingen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A32638-8E75-AC41-A273-4D4591EE3500}" type="datetime1">
              <a:rPr lang="de-DE" smtClean="0"/>
              <a:pPr/>
              <a:t>28.06.2024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Jugendamt – Fachbereich 13 c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534A8183-2D46-6643-93D5-FB90C5A98EA5}" type="slidenum">
              <a:rPr lang="de-DE" smtClean="0"/>
              <a:pPr algn="r"/>
              <a:t>10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070" y="2195587"/>
            <a:ext cx="1345912" cy="22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9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449">
            <a:off x="6849253" y="1961374"/>
            <a:ext cx="1859099" cy="473149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7544" y="6257925"/>
            <a:ext cx="2133600" cy="476250"/>
          </a:xfrm>
        </p:spPr>
        <p:txBody>
          <a:bodyPr/>
          <a:lstStyle/>
          <a:p>
            <a:pPr>
              <a:defRPr/>
            </a:pPr>
            <a:fld id="{AE141756-30CD-4066-BCA8-AB2EAEC57F5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41282" y="1350793"/>
            <a:ext cx="7269966" cy="41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de-DE" sz="4000" b="1" i="1" kern="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darüber</a:t>
            </a:r>
            <a:r>
              <a:rPr lang="de-DE" b="1" i="1" kern="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4000" b="1" i="1" kern="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hinaus:</a:t>
            </a:r>
            <a:endParaRPr lang="de-DE" sz="4000" kern="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</a:pPr>
            <a:r>
              <a:rPr lang="de-DE" sz="2800" b="1" i="1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Einsatz von Lernplattformen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</a:pPr>
            <a:r>
              <a:rPr lang="de-DE" sz="2800" b="1" i="1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gute Anbindung an ÖPNV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</a:pPr>
            <a:r>
              <a:rPr lang="de-DE" sz="2800" b="1" i="1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Parkplätze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777" y="3244899"/>
            <a:ext cx="6667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 descr="Ein Bild, das Text, Erste Hilfe-Kasten enthält.&#10;&#10;Automatisch generierte Beschreibung">
            <a:extLst>
              <a:ext uri="{FF2B5EF4-FFF2-40B4-BE49-F238E27FC236}">
                <a16:creationId xmlns:a16="http://schemas.microsoft.com/office/drawing/2014/main" id="{3B12AFB5-FCEB-47EF-87CD-2BB6AEB3F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443">
            <a:off x="7603135" y="2632179"/>
            <a:ext cx="952500" cy="88582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48CEE5B-636D-4F38-AF20-378D41FB6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65272">
            <a:off x="5562964" y="1563200"/>
            <a:ext cx="2262019" cy="5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8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620687"/>
            <a:ext cx="8424936" cy="563723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4000" b="1" i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weitere Angebote</a:t>
            </a:r>
            <a:r>
              <a:rPr lang="de-DE" sz="4000" dirty="0">
                <a:solidFill>
                  <a:schemeClr val="accent2"/>
                </a:solidFill>
              </a:rPr>
              <a:t> </a:t>
            </a:r>
            <a:endParaRPr lang="de-DE" sz="4000" b="1" i="1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spcAft>
                <a:spcPts val="600"/>
              </a:spcAft>
            </a:pPr>
            <a:r>
              <a:rPr lang="de-DE" sz="28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Jährliches Sportfest </a:t>
            </a:r>
            <a:br>
              <a:rPr lang="de-DE" sz="28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8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de-DE" sz="28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de-DE" sz="28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de-DE" sz="28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spcAft>
                <a:spcPts val="600"/>
              </a:spcAft>
            </a:pPr>
            <a:r>
              <a:rPr lang="de-DE" sz="28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Klassenfahrten (z.B. Schneesportfreizeit)</a:t>
            </a:r>
          </a:p>
          <a:p>
            <a:pPr marL="457200" indent="-457200">
              <a:spcAft>
                <a:spcPts val="600"/>
              </a:spcAft>
            </a:pPr>
            <a:r>
              <a:rPr lang="de-DE" sz="28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Betriebsbesichtigungen</a:t>
            </a:r>
          </a:p>
          <a:p>
            <a:pPr marL="457200" indent="-457200">
              <a:spcAft>
                <a:spcPts val="600"/>
              </a:spcAft>
            </a:pPr>
            <a:r>
              <a:rPr lang="de-DE" sz="28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Kooperation mit Hochschule Bingen</a:t>
            </a:r>
          </a:p>
          <a:p>
            <a:pPr marL="457200" indent="-457200">
              <a:spcAft>
                <a:spcPts val="600"/>
              </a:spcAft>
            </a:pPr>
            <a:endParaRPr lang="de-DE" sz="28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82857"/>
            <a:ext cx="1656184" cy="1681126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7544" y="6257925"/>
            <a:ext cx="2133600" cy="476250"/>
          </a:xfrm>
        </p:spPr>
        <p:txBody>
          <a:bodyPr/>
          <a:lstStyle/>
          <a:p>
            <a:pPr>
              <a:defRPr/>
            </a:pPr>
            <a:fld id="{AE141756-30CD-4066-BCA8-AB2EAEC57F5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3038">
            <a:off x="5985002" y="1391351"/>
            <a:ext cx="2840082" cy="173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571">
            <a:off x="2467628" y="2093715"/>
            <a:ext cx="3324529" cy="185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5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45B45-0950-4311-8F61-4E469C8A07CA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647671" y="1000108"/>
            <a:ext cx="8229600" cy="5604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rgbClr val="C00000"/>
              </a:buClr>
              <a:defRPr/>
            </a:pPr>
            <a:r>
              <a:rPr lang="de-DE" sz="3200" b="1" dirty="0">
                <a:solidFill>
                  <a:srgbClr val="A00D02"/>
                </a:solidFill>
                <a:latin typeface="Arial" charset="0"/>
                <a:cs typeface="Arial" charset="0"/>
              </a:rPr>
              <a:t>Eindrücke ...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87" y="137112"/>
            <a:ext cx="3540459" cy="172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DitteV\Desktop\Aussicht_ruedesheim_0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703"/>
            <a:ext cx="3570610" cy="177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itteV\Desktop\sporth_01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60" y="2065805"/>
            <a:ext cx="2578559" cy="192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itteV\Desktop\aufenthaltsraum_2002_0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014" y="4149703"/>
            <a:ext cx="2088232" cy="178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DitteV\Desktop\edv_raum_aug11_0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" y="2065806"/>
            <a:ext cx="3071132" cy="199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nhaltsplatzhalter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773" y="4149704"/>
            <a:ext cx="2680498" cy="177340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73" y="2065804"/>
            <a:ext cx="2673442" cy="192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539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1975832"/>
            <a:ext cx="7992888" cy="4117464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C00000"/>
              </a:buClr>
              <a:defRPr/>
            </a:pPr>
            <a:r>
              <a:rPr lang="de-DE" sz="4000" b="1" dirty="0">
                <a:solidFill>
                  <a:srgbClr val="A00D02"/>
                </a:solidFill>
                <a:latin typeface="Arial" charset="0"/>
                <a:cs typeface="Arial" charset="0"/>
              </a:rPr>
              <a:t>Höhere Berufsfachschule</a:t>
            </a:r>
            <a:br>
              <a:rPr lang="de-DE" sz="4000" b="1" dirty="0">
                <a:solidFill>
                  <a:srgbClr val="A00D02"/>
                </a:solidFill>
                <a:latin typeface="Arial" charset="0"/>
                <a:cs typeface="Arial" charset="0"/>
              </a:rPr>
            </a:br>
            <a:br>
              <a:rPr lang="de-DE" b="1" dirty="0">
                <a:solidFill>
                  <a:srgbClr val="A00D02"/>
                </a:solidFill>
                <a:latin typeface="Arial" charset="0"/>
                <a:cs typeface="Arial" charset="0"/>
              </a:rPr>
            </a:br>
            <a:r>
              <a:rPr lang="de-DE" b="1" dirty="0">
                <a:solidFill>
                  <a:srgbClr val="A00D02"/>
                </a:solidFill>
                <a:latin typeface="Arial" charset="0"/>
                <a:cs typeface="Arial" charset="0"/>
              </a:rPr>
              <a:t>- </a:t>
            </a:r>
            <a:r>
              <a:rPr lang="de-DE" sz="4000" b="1" dirty="0">
                <a:solidFill>
                  <a:srgbClr val="A00D02"/>
                </a:solidFill>
                <a:latin typeface="Arial" charset="0"/>
                <a:cs typeface="Arial" charset="0"/>
              </a:rPr>
              <a:t>Informationstechnik</a:t>
            </a:r>
            <a:br>
              <a:rPr lang="de-DE" sz="4000" b="1" dirty="0">
                <a:solidFill>
                  <a:srgbClr val="A00D02"/>
                </a:solidFill>
                <a:latin typeface="Arial" charset="0"/>
                <a:cs typeface="Arial" charset="0"/>
              </a:rPr>
            </a:br>
            <a:br>
              <a:rPr lang="de-DE" sz="3200" b="1" i="1" dirty="0">
                <a:solidFill>
                  <a:srgbClr val="A00D02"/>
                </a:solidFill>
                <a:latin typeface="Arial" charset="0"/>
                <a:cs typeface="Arial" charset="0"/>
              </a:rPr>
            </a:br>
            <a:r>
              <a:rPr lang="de-DE" sz="3200" b="1" i="1" dirty="0">
                <a:solidFill>
                  <a:srgbClr val="A00D02"/>
                </a:solidFill>
                <a:latin typeface="Arial" charset="0"/>
                <a:cs typeface="Arial" charset="0"/>
              </a:rPr>
              <a:t>  </a:t>
            </a:r>
            <a:br>
              <a:rPr lang="de-DE" sz="4000" b="1" dirty="0">
                <a:solidFill>
                  <a:srgbClr val="A00D02"/>
                </a:solidFill>
                <a:latin typeface="Arial" charset="0"/>
                <a:cs typeface="Arial" charset="0"/>
              </a:rPr>
            </a:br>
            <a:endParaRPr lang="de-DE" sz="4000" b="1" dirty="0">
              <a:solidFill>
                <a:srgbClr val="A00D02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" y="2332"/>
            <a:ext cx="9139386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7544" y="6257925"/>
            <a:ext cx="2133600" cy="476250"/>
          </a:xfrm>
        </p:spPr>
        <p:txBody>
          <a:bodyPr/>
          <a:lstStyle/>
          <a:p>
            <a:pPr>
              <a:defRPr/>
            </a:pPr>
            <a:fld id="{AE141756-30CD-4066-BCA8-AB2EAEC57F5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3474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0225" y="647700"/>
            <a:ext cx="7772400" cy="1470025"/>
          </a:xfrm>
        </p:spPr>
        <p:txBody>
          <a:bodyPr/>
          <a:lstStyle/>
          <a:p>
            <a:pPr eaLnBrk="1" hangingPunct="1"/>
            <a:r>
              <a:rPr lang="de-DE" b="1" dirty="0">
                <a:solidFill>
                  <a:srgbClr val="A00D02"/>
                </a:solidFill>
                <a:latin typeface="Arial" charset="0"/>
                <a:cs typeface="Arial" charset="0"/>
              </a:rPr>
              <a:t>Ziele der Bildungsgänge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1054" y="2253444"/>
            <a:ext cx="7095098" cy="1831386"/>
          </a:xfrm>
        </p:spPr>
        <p:txBody>
          <a:bodyPr/>
          <a:lstStyle/>
          <a:p>
            <a:pPr marL="342900" indent="-342900" algn="l" eaLnBrk="1" hangingPunct="1">
              <a:buFont typeface="Arial" pitchFamily="34" charset="0"/>
              <a:buChar char="•"/>
              <a:defRPr/>
            </a:pPr>
            <a:r>
              <a:rPr lang="de-DE" sz="2400" b="1" dirty="0">
                <a:solidFill>
                  <a:srgbClr val="2A2AB2"/>
                </a:solidFill>
                <a:latin typeface="Arial" charset="0"/>
                <a:cs typeface="Arial" charset="0"/>
              </a:rPr>
              <a:t>Berufsausbildung</a:t>
            </a:r>
          </a:p>
          <a:p>
            <a:pPr marL="342900" indent="-342900" algn="l" eaLnBrk="1" hangingPunct="1">
              <a:buFont typeface="Arial" pitchFamily="34" charset="0"/>
              <a:buChar char="•"/>
              <a:defRPr/>
            </a:pPr>
            <a:r>
              <a:rPr lang="de-DE" sz="2400" b="1" dirty="0">
                <a:solidFill>
                  <a:srgbClr val="2A2AB2"/>
                </a:solidFill>
                <a:latin typeface="Arial" charset="0"/>
                <a:cs typeface="Arial" charset="0"/>
              </a:rPr>
              <a:t>Berufsqualifizierung</a:t>
            </a:r>
            <a:endParaRPr lang="de-DE" sz="2400" dirty="0">
              <a:solidFill>
                <a:srgbClr val="2A2AB2"/>
              </a:solidFill>
              <a:latin typeface="Arial" charset="0"/>
              <a:cs typeface="Arial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de-DE" sz="2400" b="1" dirty="0">
                <a:solidFill>
                  <a:srgbClr val="2A2AB2"/>
                </a:solidFill>
                <a:latin typeface="Arial"/>
                <a:cs typeface="Arial"/>
              </a:rPr>
              <a:t>Höherqualifizierung</a:t>
            </a:r>
            <a:r>
              <a:rPr lang="de-DE" sz="2400" dirty="0">
                <a:solidFill>
                  <a:srgbClr val="2A2AB2"/>
                </a:solidFill>
                <a:latin typeface="Arial"/>
                <a:cs typeface="Arial"/>
              </a:rPr>
              <a:t> und  </a:t>
            </a:r>
            <a:r>
              <a:rPr lang="de-DE" sz="2400" b="1" dirty="0">
                <a:solidFill>
                  <a:srgbClr val="2A2AB2"/>
                </a:solidFill>
                <a:latin typeface="Arial"/>
                <a:cs typeface="Arial"/>
              </a:rPr>
              <a:t>Persönlichkeitsbildung</a:t>
            </a:r>
            <a:r>
              <a:rPr lang="de-DE" sz="2400" dirty="0">
                <a:solidFill>
                  <a:srgbClr val="2A2AB2"/>
                </a:solidFill>
                <a:latin typeface="Arial"/>
                <a:cs typeface="Arial"/>
              </a:rPr>
              <a:t> </a:t>
            </a:r>
          </a:p>
          <a:p>
            <a:pPr algn="l" eaLnBrk="1" hangingPunct="1">
              <a:defRPr/>
            </a:pPr>
            <a:endParaRPr lang="de-DE" sz="2400">
              <a:solidFill>
                <a:srgbClr val="2A2AB2"/>
              </a:solidFill>
              <a:latin typeface="Arial"/>
              <a:ea typeface="Verdana"/>
              <a:cs typeface="Arial"/>
            </a:endParaRPr>
          </a:p>
          <a:p>
            <a:pPr eaLnBrk="1" hangingPunct="1">
              <a:defRPr/>
            </a:pPr>
            <a:endParaRPr lang="de-DE" sz="2400" dirty="0">
              <a:solidFill>
                <a:srgbClr val="2A2AB2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171950" y="315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1026" name="Picture 2" descr="C:\Users\BB\AppData\Local\Microsoft\Windows\Temporary Internet Files\Content.IE5\F8WZK03O\MC9002351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0027" flipH="1">
            <a:off x="5906778" y="2033153"/>
            <a:ext cx="1829219" cy="102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7544" y="6257925"/>
            <a:ext cx="2133600" cy="476250"/>
          </a:xfrm>
        </p:spPr>
        <p:txBody>
          <a:bodyPr/>
          <a:lstStyle/>
          <a:p>
            <a:fld id="{82F05111-CB6E-4694-826D-D65E7246787E}" type="slidenum">
              <a:rPr lang="de-DE" smtClean="0"/>
              <a:t>15</a:t>
            </a:fld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6CD94-3BD8-45D8-9142-6FB68BA61723}"/>
              </a:ext>
            </a:extLst>
          </p:cNvPr>
          <p:cNvSpPr txBox="1"/>
          <p:nvPr/>
        </p:nvSpPr>
        <p:spPr>
          <a:xfrm>
            <a:off x="1798207" y="4611091"/>
            <a:ext cx="635490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400" b="1" i="1" dirty="0">
                <a:solidFill>
                  <a:srgbClr val="2A2AB2"/>
                </a:solidFill>
                <a:latin typeface="Arial"/>
                <a:cs typeface="Arial"/>
              </a:rPr>
              <a:t>ganzheitliches,</a:t>
            </a:r>
            <a:r>
              <a:rPr lang="de-DE" sz="2400" i="1" dirty="0">
                <a:solidFill>
                  <a:srgbClr val="2A2AB2"/>
                </a:solidFill>
                <a:latin typeface="Arial"/>
                <a:cs typeface="Arial"/>
              </a:rPr>
              <a:t> </a:t>
            </a:r>
            <a:r>
              <a:rPr lang="de-DE" sz="2400" b="1" i="1" dirty="0">
                <a:solidFill>
                  <a:srgbClr val="2A2AB2"/>
                </a:solidFill>
                <a:latin typeface="Arial"/>
                <a:cs typeface="Arial"/>
              </a:rPr>
              <a:t>handlungsorientiertes Arbeiten im</a:t>
            </a:r>
            <a:r>
              <a:rPr lang="de-DE" sz="2400" i="1" dirty="0">
                <a:solidFill>
                  <a:srgbClr val="2A2AB2"/>
                </a:solidFill>
                <a:latin typeface="Arial"/>
                <a:cs typeface="Arial"/>
              </a:rPr>
              <a:t> </a:t>
            </a:r>
            <a:r>
              <a:rPr lang="de-DE" sz="2400" b="1" i="1" dirty="0">
                <a:solidFill>
                  <a:srgbClr val="2A2AB2"/>
                </a:solidFill>
                <a:latin typeface="Arial"/>
                <a:cs typeface="Arial"/>
              </a:rPr>
              <a:t>Selbstlernprozess</a:t>
            </a:r>
            <a:r>
              <a:rPr lang="de-DE" i="1" dirty="0">
                <a:solidFill>
                  <a:srgbClr val="2A2AB2"/>
                </a:solidFill>
                <a:latin typeface="Arial"/>
                <a:cs typeface="Arial"/>
              </a:rPr>
              <a:t> </a:t>
            </a:r>
            <a:endParaRPr lang="en-US" i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6CBF7F-198B-4018-884E-48708C6A5DAF}"/>
              </a:ext>
            </a:extLst>
          </p:cNvPr>
          <p:cNvSpPr txBox="1"/>
          <p:nvPr/>
        </p:nvSpPr>
        <p:spPr>
          <a:xfrm>
            <a:off x="1191652" y="4140506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2400" dirty="0">
                <a:solidFill>
                  <a:srgbClr val="2A2AB2"/>
                </a:solidFill>
                <a:latin typeface="Arial"/>
                <a:cs typeface="Arial"/>
              </a:rPr>
              <a:t>durch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630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3"/>
          <p:cNvSpPr>
            <a:spLocks noGrp="1"/>
          </p:cNvSpPr>
          <p:nvPr>
            <p:ph type="title"/>
          </p:nvPr>
        </p:nvSpPr>
        <p:spPr>
          <a:xfrm>
            <a:off x="458392" y="389832"/>
            <a:ext cx="7083425" cy="796925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de-DE" altLang="de-DE" b="1" dirty="0">
                <a:solidFill>
                  <a:srgbClr val="A00D02"/>
                </a:solidFill>
                <a:latin typeface="Arial" charset="0"/>
                <a:cs typeface="Arial" charset="0"/>
              </a:rPr>
              <a:t>Abschlüsse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7544" y="6257925"/>
            <a:ext cx="504056" cy="476250"/>
          </a:xfrm>
        </p:spPr>
        <p:txBody>
          <a:bodyPr/>
          <a:lstStyle/>
          <a:p>
            <a:fld id="{82F05111-CB6E-4694-826D-D65E7246787E}" type="slidenum">
              <a:rPr lang="de-DE" smtClean="0"/>
              <a:t>16</a:t>
            </a:fld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58392" y="1186756"/>
            <a:ext cx="8208142" cy="519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2800" b="1" kern="1200" dirty="0">
                <a:solidFill>
                  <a:srgbClr val="2A2AB2"/>
                </a:solidFill>
                <a:latin typeface="Arial" charset="0"/>
                <a:cs typeface="Arial" charset="0"/>
              </a:rPr>
              <a:t>Staatlich geprüfte Assistentin, </a:t>
            </a:r>
            <a:br>
              <a:rPr lang="de-DE" sz="2800" b="1" kern="1200" dirty="0">
                <a:solidFill>
                  <a:srgbClr val="2A2AB2"/>
                </a:solidFill>
                <a:latin typeface="Arial" charset="0"/>
                <a:cs typeface="Arial" charset="0"/>
              </a:rPr>
            </a:br>
            <a:r>
              <a:rPr lang="de-DE" sz="2800" b="1" dirty="0">
                <a:solidFill>
                  <a:srgbClr val="2A2AB2"/>
                </a:solidFill>
                <a:latin typeface="Arial" charset="0"/>
                <a:cs typeface="Arial" charset="0"/>
              </a:rPr>
              <a:t>staatlich geprüfter Assistent</a:t>
            </a:r>
            <a:r>
              <a:rPr lang="de-DE" sz="2800" b="1" kern="1200" dirty="0">
                <a:solidFill>
                  <a:srgbClr val="2A2AB2"/>
                </a:solidFill>
                <a:latin typeface="Arial" charset="0"/>
                <a:cs typeface="Arial" charset="0"/>
              </a:rPr>
              <a:t> für …</a:t>
            </a:r>
          </a:p>
          <a:p>
            <a:pPr marL="0" indent="0">
              <a:buNone/>
              <a:defRPr/>
            </a:pPr>
            <a:r>
              <a:rPr lang="de-DE" sz="2800" b="1" dirty="0">
                <a:solidFill>
                  <a:srgbClr val="2A2AB2"/>
                </a:solidFill>
                <a:latin typeface="Arial" charset="0"/>
                <a:cs typeface="Arial" charset="0"/>
              </a:rPr>
              <a:t>… Informationstechnik</a:t>
            </a:r>
          </a:p>
          <a:p>
            <a:pPr marL="0" indent="0">
              <a:buNone/>
              <a:defRPr/>
            </a:pPr>
            <a:endParaRPr lang="de-DE" sz="2800" b="1" kern="1200" dirty="0">
              <a:solidFill>
                <a:srgbClr val="2A2AB2"/>
              </a:solidFill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de-DE" sz="2800" b="1" kern="1200" dirty="0">
                <a:solidFill>
                  <a:srgbClr val="2A2AB2"/>
                </a:solidFill>
                <a:latin typeface="Arial" charset="0"/>
                <a:cs typeface="Arial" charset="0"/>
              </a:rPr>
              <a:t>Fachhochschulreife („Fachabitur“)</a:t>
            </a:r>
          </a:p>
          <a:p>
            <a:pPr marL="719138" lvl="1" indent="-446088">
              <a:buFont typeface="+mj-lt"/>
              <a:buAutoNum type="alphaLcParenR"/>
              <a:defRPr/>
            </a:pPr>
            <a:r>
              <a:rPr lang="de-DE" sz="2400" b="1" kern="1200" dirty="0">
                <a:solidFill>
                  <a:srgbClr val="2A2AB2"/>
                </a:solidFill>
                <a:latin typeface="Arial" charset="0"/>
              </a:rPr>
              <a:t>schulischer Teil an der BBS Bingen</a:t>
            </a:r>
          </a:p>
          <a:p>
            <a:pPr marL="719138" lvl="1" indent="-446088">
              <a:buFont typeface="+mj-lt"/>
              <a:buAutoNum type="alphaLcParenR"/>
              <a:defRPr/>
            </a:pPr>
            <a:r>
              <a:rPr lang="de-DE" sz="2400" b="1" dirty="0">
                <a:solidFill>
                  <a:srgbClr val="2A2AB2"/>
                </a:solidFill>
                <a:latin typeface="Arial" charset="0"/>
              </a:rPr>
              <a:t>praktischer Teil durch</a:t>
            </a:r>
          </a:p>
          <a:p>
            <a:pPr marL="1073150" lvl="1" indent="-446088">
              <a:defRPr/>
            </a:pPr>
            <a:r>
              <a:rPr lang="de-DE" sz="2400" b="1" dirty="0">
                <a:solidFill>
                  <a:srgbClr val="2A2AB2"/>
                </a:solidFill>
                <a:latin typeface="Arial" charset="0"/>
              </a:rPr>
              <a:t>weiteres Praktikum (14 Wochen) nach der HBF          </a:t>
            </a:r>
            <a:br>
              <a:rPr lang="de-DE" sz="2400" b="1" dirty="0">
                <a:solidFill>
                  <a:srgbClr val="2A2AB2"/>
                </a:solidFill>
                <a:latin typeface="Arial" charset="0"/>
              </a:rPr>
            </a:br>
            <a:r>
              <a:rPr lang="de-DE" sz="2400" b="1" dirty="0">
                <a:solidFill>
                  <a:srgbClr val="2A2AB2"/>
                </a:solidFill>
                <a:latin typeface="Arial" charset="0"/>
              </a:rPr>
              <a:t>ODER</a:t>
            </a:r>
          </a:p>
          <a:p>
            <a:pPr marL="1073150" lvl="1" indent="-446088">
              <a:defRPr/>
            </a:pPr>
            <a:r>
              <a:rPr lang="de-DE" sz="2400" b="1" dirty="0">
                <a:solidFill>
                  <a:srgbClr val="2A2AB2"/>
                </a:solidFill>
                <a:latin typeface="Arial" charset="0"/>
              </a:rPr>
              <a:t>eine betriebliche Berufsausbildung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601144" y="2399047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rgbClr val="A00D02"/>
                </a:solidFill>
                <a:ea typeface="+mj-ea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9836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43608" y="2079718"/>
            <a:ext cx="7992888" cy="396044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28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direkter beruflicher Einstieg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Ausbildung im Dualen System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Studium an der Hochschule</a:t>
            </a: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-14069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buClr>
                <a:srgbClr val="C00000"/>
              </a:buClr>
            </a:pPr>
            <a:br>
              <a:rPr lang="de-DE" altLang="de-DE" b="1" dirty="0">
                <a:solidFill>
                  <a:srgbClr val="A00D02"/>
                </a:solidFill>
                <a:latin typeface="Arial" charset="0"/>
                <a:cs typeface="Arial" charset="0"/>
              </a:rPr>
            </a:br>
            <a:endParaRPr lang="de-DE" altLang="de-DE" b="1" dirty="0">
              <a:solidFill>
                <a:srgbClr val="A00D0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de-DE" altLang="de-DE" b="1" dirty="0">
                <a:solidFill>
                  <a:srgbClr val="A00D02"/>
                </a:solidFill>
                <a:latin typeface="Arial" charset="0"/>
                <a:cs typeface="Arial" charset="0"/>
              </a:rPr>
              <a:t>nach dem Abschluss: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7544" y="6257925"/>
            <a:ext cx="2133600" cy="476250"/>
          </a:xfrm>
        </p:spPr>
        <p:txBody>
          <a:bodyPr/>
          <a:lstStyle/>
          <a:p>
            <a:pPr>
              <a:defRPr/>
            </a:pPr>
            <a:fld id="{AE141756-30CD-4066-BCA8-AB2EAEC57F57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0552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A00D02"/>
                </a:solidFill>
                <a:latin typeface="Arial" charset="0"/>
                <a:cs typeface="Arial" charset="0"/>
              </a:rPr>
              <a:t>Aufnahmevoraussetzung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335026"/>
            <a:ext cx="8229600" cy="2187947"/>
          </a:xfrm>
        </p:spPr>
        <p:txBody>
          <a:bodyPr/>
          <a:lstStyle/>
          <a:p>
            <a:pPr>
              <a:defRPr/>
            </a:pPr>
            <a:r>
              <a:rPr lang="de-DE" altLang="de-DE" sz="2800" b="1" dirty="0">
                <a:solidFill>
                  <a:srgbClr val="2A2AB2"/>
                </a:solidFill>
                <a:cs typeface="Arial" charset="0"/>
              </a:rPr>
              <a:t>qualifizierter </a:t>
            </a:r>
            <a:br>
              <a:rPr lang="de-DE" altLang="de-DE" sz="2800" b="1" dirty="0">
                <a:solidFill>
                  <a:srgbClr val="2A2AB2"/>
                </a:solidFill>
                <a:cs typeface="Arial" charset="0"/>
              </a:rPr>
            </a:br>
            <a:r>
              <a:rPr lang="de-DE" altLang="de-DE" sz="2800" b="1" dirty="0">
                <a:solidFill>
                  <a:srgbClr val="2A2AB2"/>
                </a:solidFill>
                <a:cs typeface="Arial" charset="0"/>
              </a:rPr>
              <a:t>Sekundarabschluss I</a:t>
            </a:r>
            <a:br>
              <a:rPr lang="de-DE" altLang="de-DE" sz="2800" dirty="0">
                <a:solidFill>
                  <a:srgbClr val="2A2AB2"/>
                </a:solidFill>
                <a:cs typeface="Arial" charset="0"/>
              </a:rPr>
            </a:br>
            <a:r>
              <a:rPr lang="de-DE" altLang="de-DE" sz="2800" b="1" dirty="0">
                <a:solidFill>
                  <a:srgbClr val="2A2AB2"/>
                </a:solidFill>
                <a:cs typeface="Arial" charset="0"/>
              </a:rPr>
              <a:t>(Mittlere Reife)</a:t>
            </a:r>
          </a:p>
          <a:p>
            <a:pPr>
              <a:defRPr/>
            </a:pPr>
            <a:r>
              <a:rPr lang="de-DE" altLang="de-DE" sz="2800" b="1" dirty="0">
                <a:solidFill>
                  <a:srgbClr val="2A2AB2"/>
                </a:solidFill>
                <a:cs typeface="Arial" charset="0"/>
              </a:rPr>
              <a:t>Aufnahmereihenfolge nach Notenschnitt </a:t>
            </a:r>
          </a:p>
          <a:p>
            <a:pPr marL="0" indent="0">
              <a:buFontTx/>
              <a:buNone/>
              <a:defRPr/>
            </a:pPr>
            <a:br>
              <a:rPr lang="de-DE" altLang="de-DE" sz="2800" dirty="0">
                <a:solidFill>
                  <a:srgbClr val="2A2AB2"/>
                </a:solidFill>
                <a:cs typeface="Arial" charset="0"/>
              </a:rPr>
            </a:br>
            <a:endParaRPr lang="de-DE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1756-30CD-4066-BCA8-AB2EAEC57F57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 rot="20451052">
            <a:off x="5767953" y="2489141"/>
            <a:ext cx="1882722" cy="86177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>formell</a:t>
            </a:r>
          </a:p>
          <a:p>
            <a:pPr algn="ctr"/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55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A00D02"/>
                </a:solidFill>
                <a:latin typeface="Arial" charset="0"/>
                <a:cs typeface="Arial" charset="0"/>
              </a:rPr>
              <a:t>Aufnahmevoraussetzung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889125"/>
            <a:ext cx="8784976" cy="4327525"/>
          </a:xfrm>
        </p:spPr>
        <p:txBody>
          <a:bodyPr/>
          <a:lstStyle/>
          <a:p>
            <a:pPr>
              <a:defRPr/>
            </a:pPr>
            <a:r>
              <a:rPr lang="de-DE" altLang="de-DE" sz="2800" b="1" dirty="0">
                <a:solidFill>
                  <a:srgbClr val="2A2AB2"/>
                </a:solidFill>
                <a:cs typeface="Arial" charset="0"/>
              </a:rPr>
              <a:t>Eigenverantwortung</a:t>
            </a:r>
          </a:p>
          <a:p>
            <a:pPr>
              <a:defRPr/>
            </a:pPr>
            <a:r>
              <a:rPr lang="de-DE" altLang="de-DE" sz="2800" b="1" dirty="0">
                <a:solidFill>
                  <a:srgbClr val="2A2AB2"/>
                </a:solidFill>
                <a:cs typeface="Arial" charset="0"/>
              </a:rPr>
              <a:t>Engagement + Fleiß</a:t>
            </a:r>
          </a:p>
          <a:p>
            <a:pPr>
              <a:defRPr/>
            </a:pPr>
            <a:r>
              <a:rPr lang="de-DE" altLang="de-DE" sz="2800" b="1" dirty="0">
                <a:solidFill>
                  <a:srgbClr val="2A2AB2"/>
                </a:solidFill>
                <a:cs typeface="Arial" charset="0"/>
              </a:rPr>
              <a:t>Sorgfältigkeit</a:t>
            </a:r>
          </a:p>
          <a:p>
            <a:pPr>
              <a:defRPr/>
            </a:pPr>
            <a:r>
              <a:rPr lang="de-DE" altLang="de-DE" sz="2800" b="1" dirty="0">
                <a:solidFill>
                  <a:srgbClr val="2A2AB2"/>
                </a:solidFill>
                <a:cs typeface="Arial" charset="0"/>
              </a:rPr>
              <a:t>Zuverlässigkeit</a:t>
            </a:r>
          </a:p>
          <a:p>
            <a:pPr>
              <a:defRPr/>
            </a:pPr>
            <a:r>
              <a:rPr lang="de-DE" altLang="de-DE" sz="2800" b="1" dirty="0">
                <a:solidFill>
                  <a:srgbClr val="2A2AB2"/>
                </a:solidFill>
                <a:cs typeface="Arial" charset="0"/>
              </a:rPr>
              <a:t>Pünktlichkeit</a:t>
            </a:r>
          </a:p>
          <a:p>
            <a:pPr>
              <a:defRPr/>
            </a:pPr>
            <a:r>
              <a:rPr lang="de-DE" altLang="de-DE" sz="2800" b="1" dirty="0">
                <a:solidFill>
                  <a:srgbClr val="2A2AB2"/>
                </a:solidFill>
                <a:cs typeface="Arial" charset="0"/>
              </a:rPr>
              <a:t>Resilienz </a:t>
            </a:r>
          </a:p>
          <a:p>
            <a:pPr>
              <a:defRPr/>
            </a:pPr>
            <a:r>
              <a:rPr lang="de-DE" altLang="de-DE" sz="2800" b="1" dirty="0">
                <a:solidFill>
                  <a:srgbClr val="2A2AB2"/>
                </a:solidFill>
                <a:cs typeface="Arial" charset="0"/>
              </a:rPr>
              <a:t>Technik: </a:t>
            </a:r>
          </a:p>
          <a:p>
            <a:pPr lvl="1">
              <a:defRPr/>
            </a:pPr>
            <a:r>
              <a:rPr lang="de-DE" altLang="de-DE" sz="2400" b="1" dirty="0">
                <a:solidFill>
                  <a:srgbClr val="2A2AB2"/>
                </a:solidFill>
                <a:cs typeface="Arial" charset="0"/>
              </a:rPr>
              <a:t>mathematisches Fähigkeiten</a:t>
            </a:r>
          </a:p>
          <a:p>
            <a:pPr lvl="1">
              <a:defRPr/>
            </a:pPr>
            <a:r>
              <a:rPr lang="de-DE" altLang="de-DE" sz="2400" b="1" u="sng" dirty="0">
                <a:solidFill>
                  <a:srgbClr val="2A2AB2"/>
                </a:solidFill>
                <a:cs typeface="Arial" charset="0"/>
              </a:rPr>
              <a:t>technisches Interesse</a:t>
            </a:r>
          </a:p>
          <a:p>
            <a:pPr marL="0" indent="0">
              <a:buFontTx/>
              <a:buNone/>
              <a:defRPr/>
            </a:pPr>
            <a:br>
              <a:rPr lang="de-DE" altLang="de-DE" sz="2800" dirty="0">
                <a:solidFill>
                  <a:srgbClr val="2A2AB2"/>
                </a:solidFill>
                <a:cs typeface="Arial" charset="0"/>
              </a:rPr>
            </a:br>
            <a:endParaRPr lang="de-DE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1756-30CD-4066-BCA8-AB2EAEC57F57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 rot="20451052">
            <a:off x="5700936" y="2489746"/>
            <a:ext cx="2711517" cy="5847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>informell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6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" y="2332"/>
            <a:ext cx="9139386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9C44A4D-4198-4051-855E-6BF945BFD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8" b="11810"/>
          <a:stretch/>
        </p:blipFill>
        <p:spPr bwMode="auto">
          <a:xfrm>
            <a:off x="827584" y="3469341"/>
            <a:ext cx="7846611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1999A36-A722-EA47-C841-2648002F7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" y="1354882"/>
            <a:ext cx="9144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30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66485"/>
            <a:ext cx="5184576" cy="711200"/>
          </a:xfrm>
        </p:spPr>
        <p:txBody>
          <a:bodyPr anchor="t"/>
          <a:lstStyle/>
          <a:p>
            <a:r>
              <a:rPr lang="de-DE" sz="3200" b="1" dirty="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rPr>
              <a:t>Umgang mit Fehlzeiten</a:t>
            </a:r>
            <a:endParaRPr lang="de-DE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400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j-ea"/>
                <a:cs typeface="Arial" charset="0"/>
              </a:rPr>
              <a:t>Die HBF ist eine Wahlschule </a:t>
            </a:r>
            <a:br>
              <a:rPr lang="de-DE" alt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j-ea"/>
                <a:cs typeface="Arial" charset="0"/>
              </a:rPr>
            </a:br>
            <a:r>
              <a:rPr lang="de-DE" alt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j-ea"/>
                <a:cs typeface="Arial" charset="0"/>
              </a:rPr>
              <a:t>Assistent ist schulische Ausbildung</a:t>
            </a:r>
          </a:p>
          <a:p>
            <a:pPr marL="449263" indent="-449263">
              <a:buFont typeface="Wingdings"/>
              <a:buChar char="è"/>
              <a:defRPr/>
            </a:pPr>
            <a:r>
              <a:rPr lang="de-DE" alt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j-ea"/>
                <a:cs typeface="Arial" charset="0"/>
              </a:rPr>
              <a:t>Handhabung von Fehlzeiten wie bei einer  </a:t>
            </a:r>
            <a:br>
              <a:rPr lang="de-DE" alt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j-ea"/>
                <a:cs typeface="Arial" charset="0"/>
              </a:rPr>
            </a:br>
            <a:r>
              <a:rPr lang="de-DE" alt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j-ea"/>
                <a:cs typeface="Arial" charset="0"/>
              </a:rPr>
              <a:t>betrieblichen Ausbildung</a:t>
            </a:r>
          </a:p>
          <a:p>
            <a:pPr marL="0" indent="0">
              <a:buNone/>
              <a:defRPr/>
            </a:pPr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j-ea"/>
                <a:cs typeface="Arial" charset="0"/>
              </a:rPr>
              <a:t>Hausordnung beachten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j-ea"/>
                <a:cs typeface="Arial" charset="0"/>
              </a:rPr>
              <a:t>- Abmeldung beim Klassenlehrer, Fachlehrer bis 09:15 Uhr</a:t>
            </a:r>
            <a:b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j-ea"/>
                <a:cs typeface="Arial" charset="0"/>
              </a:rPr>
            </a:br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j-ea"/>
                <a:cs typeface="Arial" charset="0"/>
              </a:rPr>
              <a:t>  per SMS, Teams, E-Mail, Anruf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j-ea"/>
                <a:cs typeface="Arial" charset="0"/>
              </a:rPr>
              <a:t>- schriftliche Entschuldigung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j-ea"/>
                <a:cs typeface="Arial" charset="0"/>
              </a:rPr>
              <a:t>- bei Klassenarbeiten zusätzlich ärztliches Attest binnen </a:t>
            </a:r>
            <a:b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j-ea"/>
                <a:cs typeface="Arial" charset="0"/>
              </a:rPr>
            </a:br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j-ea"/>
                <a:cs typeface="Arial" charset="0"/>
              </a:rPr>
              <a:t>  drei Tagen für Nachschreibeberechtigung</a:t>
            </a:r>
          </a:p>
          <a:p>
            <a:pPr>
              <a:spcBef>
                <a:spcPts val="300"/>
              </a:spcBef>
              <a:buFontTx/>
              <a:buChar char="-"/>
              <a:defRPr/>
            </a:pPr>
            <a:endParaRPr lang="de-DE" sz="2400" dirty="0">
              <a:solidFill>
                <a:srgbClr val="B90000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1756-30CD-4066-BCA8-AB2EAEC57F5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13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773113"/>
            <a:ext cx="7488063" cy="796925"/>
          </a:xfrm>
        </p:spPr>
        <p:txBody>
          <a:bodyPr/>
          <a:lstStyle/>
          <a:p>
            <a:r>
              <a:rPr lang="de-DE" b="1" dirty="0">
                <a:solidFill>
                  <a:srgbClr val="A00D02"/>
                </a:solidFill>
                <a:latin typeface="Arial" pitchFamily="34" charset="0"/>
                <a:cs typeface="Arial" pitchFamily="34" charset="0"/>
              </a:rPr>
              <a:t>Stundentafel HBF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1756-30CD-4066-BCA8-AB2EAEC57F57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graphicFrame>
        <p:nvGraphicFramePr>
          <p:cNvPr id="7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956009"/>
              </p:ext>
            </p:extLst>
          </p:nvPr>
        </p:nvGraphicFramePr>
        <p:xfrm>
          <a:off x="611560" y="1565245"/>
          <a:ext cx="8229600" cy="46974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80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8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869">
                <a:tc gridSpan="2">
                  <a:txBody>
                    <a:bodyPr/>
                    <a:lstStyle/>
                    <a:p>
                      <a:r>
                        <a:rPr lang="de-DE" sz="1400" dirty="0"/>
                        <a:t>Stundentafel HBF für den Assistenzabschluss</a:t>
                      </a:r>
                      <a:r>
                        <a:rPr lang="de-DE" sz="1400" baseline="0" dirty="0"/>
                        <a:t> </a:t>
                      </a:r>
                      <a:br>
                        <a:rPr lang="de-DE" sz="1400" baseline="0" dirty="0"/>
                      </a:br>
                      <a:endParaRPr lang="de-DE" sz="1400" b="0" dirty="0"/>
                    </a:p>
                  </a:txBody>
                  <a:tcPr marT="45714" marB="45714"/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57">
                <a:tc>
                  <a:txBody>
                    <a:bodyPr/>
                    <a:lstStyle/>
                    <a:p>
                      <a:endParaRPr lang="de-DE" sz="14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Stunden pro Woche</a:t>
                      </a:r>
                      <a:br>
                        <a:rPr lang="de-DE" sz="1400" b="1" dirty="0"/>
                      </a:br>
                      <a:r>
                        <a:rPr lang="de-DE" sz="1400" b="1" dirty="0"/>
                        <a:t>innerhalb 2 Jahren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57">
                <a:tc>
                  <a:txBody>
                    <a:bodyPr/>
                    <a:lstStyle/>
                    <a:p>
                      <a:r>
                        <a:rPr lang="de-DE" sz="1400" b="1" u="sng" dirty="0"/>
                        <a:t>Berufsbezogener Unterricht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de-DE" sz="1400" b="1" u="sng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57">
                <a:tc>
                  <a:txBody>
                    <a:bodyPr/>
                    <a:lstStyle/>
                    <a:p>
                      <a:r>
                        <a:rPr lang="de-DE" sz="1400" dirty="0"/>
                        <a:t>Fachrichtungsbezogener Unterricht (K)</a:t>
                      </a:r>
                    </a:p>
                  </a:txBody>
                  <a:tcPr marT="45714" marB="4571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26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Standortspezifischer Unterricht (G)</a:t>
                      </a:r>
                    </a:p>
                  </a:txBody>
                  <a:tcPr marT="45714" marB="4571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8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57">
                <a:tc>
                  <a:txBody>
                    <a:bodyPr/>
                    <a:lstStyle/>
                    <a:p>
                      <a:r>
                        <a:rPr lang="de-DE" sz="1400" dirty="0"/>
                        <a:t>Praktikum (60 Tage von insgesamt 400 Tagen)</a:t>
                      </a:r>
                    </a:p>
                  </a:txBody>
                  <a:tcPr marT="45714" marB="4571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12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57">
                <a:tc>
                  <a:txBody>
                    <a:bodyPr/>
                    <a:lstStyle/>
                    <a:p>
                      <a:r>
                        <a:rPr lang="de-DE" sz="1400" dirty="0"/>
                        <a:t>Selbstgesteuertes</a:t>
                      </a:r>
                      <a:r>
                        <a:rPr lang="de-DE" sz="1400" baseline="0" dirty="0"/>
                        <a:t> Lernen</a:t>
                      </a:r>
                      <a:endParaRPr lang="de-DE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57">
                <a:tc>
                  <a:txBody>
                    <a:bodyPr/>
                    <a:lstStyle/>
                    <a:p>
                      <a:r>
                        <a:rPr lang="de-DE" sz="1400" dirty="0"/>
                        <a:t>Deutsch/Kommunikation (G) 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57">
                <a:tc>
                  <a:txBody>
                    <a:bodyPr/>
                    <a:lstStyle/>
                    <a:p>
                      <a:r>
                        <a:rPr lang="de-DE" sz="1400" dirty="0"/>
                        <a:t>Fremdsprache (G) 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57">
                <a:tc>
                  <a:txBody>
                    <a:bodyPr/>
                    <a:lstStyle/>
                    <a:p>
                      <a:r>
                        <a:rPr lang="de-DE" sz="1400" dirty="0"/>
                        <a:t>MINT</a:t>
                      </a:r>
                      <a:r>
                        <a:rPr lang="de-DE" sz="1400" baseline="0" dirty="0"/>
                        <a:t> im Beruf (G)</a:t>
                      </a:r>
                      <a:endParaRPr lang="de-DE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57">
                <a:tc>
                  <a:txBody>
                    <a:bodyPr/>
                    <a:lstStyle/>
                    <a:p>
                      <a:r>
                        <a:rPr lang="de-DE" sz="1400" dirty="0"/>
                        <a:t>Gesundheitserziehung/Sport (G)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Berufsübergreifender Unterricht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400" b="1" u="sng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57">
                <a:tc>
                  <a:txBody>
                    <a:bodyPr/>
                    <a:lstStyle/>
                    <a:p>
                      <a:r>
                        <a:rPr lang="de-DE" sz="1400" dirty="0"/>
                        <a:t>Sozialkunde/Wirtschaftslehre (K) 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757">
                <a:tc>
                  <a:txBody>
                    <a:bodyPr/>
                    <a:lstStyle/>
                    <a:p>
                      <a:r>
                        <a:rPr lang="de-DE" sz="1400" dirty="0"/>
                        <a:t>Religion oder Ethik (G) 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101E8018-EA50-4DE6-9E83-075E0EF8CFD0}"/>
              </a:ext>
            </a:extLst>
          </p:cNvPr>
          <p:cNvSpPr/>
          <p:nvPr/>
        </p:nvSpPr>
        <p:spPr>
          <a:xfrm>
            <a:off x="6588224" y="2780928"/>
            <a:ext cx="792088" cy="1080120"/>
          </a:xfrm>
          <a:prstGeom prst="roundRect">
            <a:avLst/>
          </a:prstGeom>
          <a:noFill/>
          <a:ln w="38100">
            <a:solidFill>
              <a:srgbClr val="B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3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46179"/>
            <a:ext cx="7416055" cy="796925"/>
          </a:xfrm>
        </p:spPr>
        <p:txBody>
          <a:bodyPr/>
          <a:lstStyle/>
          <a:p>
            <a:r>
              <a:rPr lang="de-DE" b="1" dirty="0">
                <a:solidFill>
                  <a:srgbClr val="A00D02"/>
                </a:solidFill>
                <a:latin typeface="Arial" pitchFamily="34" charset="0"/>
                <a:cs typeface="Arial" pitchFamily="34" charset="0"/>
              </a:rPr>
              <a:t>Fachhochschulreifeunterricht</a:t>
            </a:r>
            <a:br>
              <a:rPr lang="de-DE" b="1" dirty="0">
                <a:solidFill>
                  <a:srgbClr val="A00D02"/>
                </a:solidFill>
                <a:latin typeface="Arial" pitchFamily="34" charset="0"/>
                <a:cs typeface="Arial" pitchFamily="34" charset="0"/>
              </a:rPr>
            </a:br>
            <a:r>
              <a:rPr lang="de-DE" b="1" dirty="0">
                <a:solidFill>
                  <a:srgbClr val="A00D02"/>
                </a:solidFill>
                <a:latin typeface="Arial" pitchFamily="34" charset="0"/>
                <a:cs typeface="Arial" pitchFamily="34" charset="0"/>
              </a:rPr>
              <a:t>ist Wahlunterricht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1756-30CD-4066-BCA8-AB2EAEC57F57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graphicFrame>
        <p:nvGraphicFramePr>
          <p:cNvPr id="6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387484"/>
              </p:ext>
            </p:extLst>
          </p:nvPr>
        </p:nvGraphicFramePr>
        <p:xfrm>
          <a:off x="539552" y="3622593"/>
          <a:ext cx="8229600" cy="25601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49">
                <a:tc gridSpan="2">
                  <a:txBody>
                    <a:bodyPr/>
                    <a:lstStyle/>
                    <a:p>
                      <a:r>
                        <a:rPr lang="de-DE" sz="1400" dirty="0"/>
                        <a:t>Fachhochschulreifeunterricht                                              Stunden pro Woche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                                                                                              </a:t>
                      </a:r>
                      <a:r>
                        <a:rPr lang="de-DE" sz="1400" baseline="0" dirty="0"/>
                        <a:t> </a:t>
                      </a:r>
                      <a:r>
                        <a:rPr lang="de-DE" sz="1400" dirty="0"/>
                        <a:t>innerhalb 2 Jahren</a:t>
                      </a:r>
                      <a:br>
                        <a:rPr lang="de-DE" sz="1400" dirty="0"/>
                      </a:br>
                      <a:endParaRPr lang="de-DE" sz="1400" b="0" dirty="0"/>
                    </a:p>
                  </a:txBody>
                  <a:tcPr marT="45710" marB="45710"/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r>
                        <a:rPr lang="de-DE" sz="1400" b="1" dirty="0"/>
                        <a:t>Unterrichtsfächer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endParaRPr lang="de-DE" sz="1400" b="1" u="none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>
                        <a:tabLst>
                          <a:tab pos="2960688" algn="l"/>
                        </a:tabLst>
                      </a:pPr>
                      <a:r>
                        <a:rPr lang="de-DE" sz="1400" dirty="0"/>
                        <a:t>Deutsch/Kommunikation (K) 	schriftliche Prüfung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3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>
                        <a:tabLst>
                          <a:tab pos="2960688" algn="l"/>
                        </a:tabLst>
                      </a:pPr>
                      <a:r>
                        <a:rPr lang="de-DE" sz="1400" dirty="0"/>
                        <a:t>Mathematik (K) 	schriftliche Prüfung 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>
                        <a:tabLst>
                          <a:tab pos="2960688" algn="l"/>
                        </a:tabLst>
                      </a:pPr>
                      <a:r>
                        <a:rPr lang="de-DE" sz="1400" dirty="0"/>
                        <a:t>Fremdsprache Englisch (K)	schriftliche Prüfung 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Sozialkunde (G)</a:t>
                      </a:r>
                      <a:r>
                        <a:rPr lang="de-DE" sz="1400" baseline="0" dirty="0"/>
                        <a:t> </a:t>
                      </a:r>
                      <a:endParaRPr lang="de-DE" sz="14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r>
                        <a:rPr lang="de-DE" sz="1400" baseline="0" dirty="0"/>
                        <a:t>Naturwissenschaft Physik (G) </a:t>
                      </a:r>
                      <a:endParaRPr lang="de-DE" sz="14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2C1DB84-AB0C-496A-B904-E4B56FCA1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542853"/>
            <a:ext cx="8517632" cy="8823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de-DE" altLang="de-DE" sz="2800" b="1" dirty="0">
                <a:solidFill>
                  <a:srgbClr val="2A2AB2"/>
                </a:solidFill>
                <a:latin typeface="Arial" charset="0"/>
                <a:cs typeface="Arial" charset="0"/>
              </a:rPr>
              <a:t>abwählbares Angebot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de-DE" altLang="de-DE" sz="2800" b="1" dirty="0">
                <a:solidFill>
                  <a:srgbClr val="2A2AB2"/>
                </a:solidFill>
                <a:latin typeface="Arial" charset="0"/>
                <a:cs typeface="Arial" charset="0"/>
              </a:rPr>
              <a:t>alternativ: Unterricht auf „niedrigerem“ Niveau</a:t>
            </a:r>
            <a:endParaRPr lang="de-DE" altLang="de-DE" sz="2400" b="1" dirty="0">
              <a:solidFill>
                <a:srgbClr val="2A2AB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44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b="1" dirty="0">
                <a:solidFill>
                  <a:srgbClr val="A00D02"/>
                </a:solidFill>
                <a:cs typeface="Arial" charset="0"/>
              </a:rPr>
              <a:t>Abschlussprüfung</a:t>
            </a:r>
            <a:endParaRPr lang="de-DE" alt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9125"/>
            <a:ext cx="8507288" cy="43275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de-DE" sz="2800" dirty="0">
                <a:solidFill>
                  <a:srgbClr val="2A2AB2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sz="3600" b="1" u="sng" dirty="0">
                <a:solidFill>
                  <a:srgbClr val="2A2AB2"/>
                </a:solidFill>
                <a:latin typeface="Arial" charset="0"/>
                <a:cs typeface="Arial" charset="0"/>
              </a:rPr>
              <a:t>3 Teile</a:t>
            </a:r>
          </a:p>
          <a:p>
            <a:pPr marL="0" indent="0">
              <a:buFontTx/>
              <a:buNone/>
              <a:defRPr/>
            </a:pPr>
            <a:endParaRPr lang="de-DE" altLang="de-DE" sz="2800" b="1" dirty="0">
              <a:solidFill>
                <a:srgbClr val="2A2AB2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de-DE" altLang="de-DE" sz="2800" b="1" dirty="0">
                <a:solidFill>
                  <a:srgbClr val="2A2AB2"/>
                </a:solidFill>
                <a:latin typeface="Arial" charset="0"/>
                <a:cs typeface="Arial" charset="0"/>
              </a:rPr>
              <a:t>praktische, berufliche Projektarbeit</a:t>
            </a:r>
            <a:br>
              <a:rPr lang="de-DE" altLang="de-DE" sz="2800" b="1" dirty="0">
                <a:solidFill>
                  <a:srgbClr val="2A2AB2"/>
                </a:solidFill>
                <a:latin typeface="Arial" charset="0"/>
                <a:cs typeface="Arial" charset="0"/>
              </a:rPr>
            </a:br>
            <a:r>
              <a:rPr lang="de-DE" altLang="de-DE" sz="2400" b="1" dirty="0">
                <a:solidFill>
                  <a:srgbClr val="2A2AB2"/>
                </a:solidFill>
                <a:latin typeface="Arial" charset="0"/>
                <a:cs typeface="Arial" charset="0"/>
              </a:rPr>
              <a:t>Praxis und Theorie </a:t>
            </a:r>
          </a:p>
          <a:p>
            <a:pPr>
              <a:defRPr/>
            </a:pPr>
            <a:r>
              <a:rPr lang="de-DE" altLang="de-DE" sz="2800" b="1" dirty="0">
                <a:solidFill>
                  <a:srgbClr val="2A2AB2"/>
                </a:solidFill>
                <a:latin typeface="Arial" charset="0"/>
                <a:cs typeface="Arial" charset="0"/>
              </a:rPr>
              <a:t>schriftliche Prüfungen in </a:t>
            </a:r>
          </a:p>
          <a:p>
            <a:pPr lvl="1">
              <a:defRPr/>
            </a:pPr>
            <a:r>
              <a:rPr lang="de-DE" altLang="de-DE" sz="2400" b="1" dirty="0">
                <a:solidFill>
                  <a:srgbClr val="2A2AB2"/>
                </a:solidFill>
                <a:latin typeface="Arial" charset="0"/>
                <a:cs typeface="Arial" charset="0"/>
              </a:rPr>
              <a:t>Fachhochschulreifefächern</a:t>
            </a:r>
          </a:p>
          <a:p>
            <a:pPr lvl="1">
              <a:defRPr/>
            </a:pPr>
            <a:r>
              <a:rPr lang="de-DE" altLang="de-DE" sz="2400" b="1" dirty="0">
                <a:solidFill>
                  <a:srgbClr val="2A2AB2"/>
                </a:solidFill>
                <a:latin typeface="Arial" charset="0"/>
                <a:cs typeface="Arial" charset="0"/>
              </a:rPr>
              <a:t>beruflichem Unterricht</a:t>
            </a:r>
            <a:endParaRPr lang="de-DE" altLang="de-DE" sz="2400" dirty="0">
              <a:solidFill>
                <a:srgbClr val="2A2AB2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de-DE" altLang="de-DE" sz="2800" b="1" dirty="0">
                <a:solidFill>
                  <a:srgbClr val="2A2AB2"/>
                </a:solidFill>
                <a:latin typeface="Arial" charset="0"/>
                <a:cs typeface="Arial" charset="0"/>
              </a:rPr>
              <a:t>ergänzende mündliche Prüfungen</a:t>
            </a:r>
          </a:p>
          <a:p>
            <a:pPr marL="0" indent="0">
              <a:buNone/>
              <a:defRPr/>
            </a:pPr>
            <a:br>
              <a:rPr lang="de-DE" altLang="de-DE" sz="2800" dirty="0">
                <a:solidFill>
                  <a:srgbClr val="2A2AB2"/>
                </a:solidFill>
                <a:latin typeface="Arial" charset="0"/>
                <a:cs typeface="Arial" charset="0"/>
              </a:rPr>
            </a:br>
            <a:endParaRPr lang="de-DE" altLang="de-DE" sz="2800" dirty="0">
              <a:solidFill>
                <a:srgbClr val="2A2AB2"/>
              </a:solidFill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de-DE" sz="2800" dirty="0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7544" y="6257925"/>
            <a:ext cx="2133600" cy="476250"/>
          </a:xfrm>
        </p:spPr>
        <p:txBody>
          <a:bodyPr/>
          <a:lstStyle/>
          <a:p>
            <a:pPr>
              <a:defRPr/>
            </a:pPr>
            <a:fld id="{AE141756-30CD-4066-BCA8-AB2EAEC57F57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621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468313" y="958919"/>
            <a:ext cx="7992119" cy="796925"/>
          </a:xfrm>
        </p:spPr>
        <p:txBody>
          <a:bodyPr/>
          <a:lstStyle/>
          <a:p>
            <a:pPr algn="ctr"/>
            <a:r>
              <a:rPr lang="de-DE" altLang="de-DE" sz="3600" b="1" dirty="0">
                <a:solidFill>
                  <a:srgbClr val="A00D02"/>
                </a:solidFill>
                <a:latin typeface="Arial" charset="0"/>
                <a:cs typeface="Arial" charset="0"/>
              </a:rPr>
              <a:t>Praktikum in der HBFIT</a:t>
            </a: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608512"/>
          </a:xfrm>
        </p:spPr>
        <p:txBody>
          <a:bodyPr/>
          <a:lstStyle/>
          <a:p>
            <a:pPr>
              <a:buFontTx/>
              <a:buChar char="-"/>
            </a:pPr>
            <a:r>
              <a:rPr lang="de-DE" altLang="de-DE" sz="2800" b="1" dirty="0">
                <a:solidFill>
                  <a:srgbClr val="2A2AB2"/>
                </a:solidFill>
                <a:latin typeface="Arial" charset="0"/>
                <a:cs typeface="Arial" charset="0"/>
              </a:rPr>
              <a:t>60 Tage (12 Wochen) Pflichtpraktikum </a:t>
            </a:r>
            <a:br>
              <a:rPr lang="de-DE" altLang="de-DE" sz="2800" b="1" dirty="0">
                <a:solidFill>
                  <a:srgbClr val="2A2AB2"/>
                </a:solidFill>
                <a:latin typeface="Arial" charset="0"/>
                <a:cs typeface="Arial" charset="0"/>
              </a:rPr>
            </a:br>
            <a:r>
              <a:rPr lang="de-DE" altLang="de-DE" sz="2800" b="1" dirty="0">
                <a:solidFill>
                  <a:srgbClr val="2A2AB2"/>
                </a:solidFill>
                <a:latin typeface="Arial" charset="0"/>
                <a:cs typeface="Arial" charset="0"/>
              </a:rPr>
              <a:t>in der Unterrichtszeit</a:t>
            </a:r>
          </a:p>
          <a:p>
            <a:pPr>
              <a:buFontTx/>
              <a:buChar char="-"/>
            </a:pPr>
            <a:r>
              <a:rPr lang="de-DE" altLang="de-DE" sz="2800" b="1" dirty="0">
                <a:solidFill>
                  <a:srgbClr val="2A2AB2"/>
                </a:solidFill>
                <a:latin typeface="Arial" charset="0"/>
                <a:cs typeface="Arial" charset="0"/>
              </a:rPr>
              <a:t>Blockpraktikum</a:t>
            </a:r>
          </a:p>
          <a:p>
            <a:pPr marL="457200" lvl="1" indent="0">
              <a:buNone/>
            </a:pPr>
            <a:r>
              <a:rPr lang="de-DE" altLang="de-DE" sz="2400" b="1" dirty="0">
                <a:solidFill>
                  <a:srgbClr val="2A2AB2"/>
                </a:solidFill>
                <a:latin typeface="Arial" charset="0"/>
                <a:cs typeface="Arial" charset="0"/>
              </a:rPr>
              <a:t>Unterstufe</a:t>
            </a:r>
          </a:p>
          <a:p>
            <a:pPr lvl="1"/>
            <a:r>
              <a:rPr lang="de-DE" altLang="de-DE" sz="2400" b="1" i="1" dirty="0">
                <a:solidFill>
                  <a:srgbClr val="2A2AB2"/>
                </a:solidFill>
                <a:latin typeface="Arial" charset="0"/>
                <a:cs typeface="Arial" charset="0"/>
              </a:rPr>
              <a:t>4 Wochen vor Osterferien</a:t>
            </a:r>
          </a:p>
          <a:p>
            <a:pPr lvl="1"/>
            <a:r>
              <a:rPr lang="de-DE" altLang="de-DE" sz="2400" b="1" i="1" dirty="0">
                <a:solidFill>
                  <a:srgbClr val="2A2AB2"/>
                </a:solidFill>
                <a:latin typeface="Arial" charset="0"/>
                <a:cs typeface="Arial" charset="0"/>
              </a:rPr>
              <a:t>4 Wochen direkt vor Sommerferien</a:t>
            </a:r>
          </a:p>
          <a:p>
            <a:pPr marL="457200" lvl="1" indent="0">
              <a:buNone/>
            </a:pPr>
            <a:r>
              <a:rPr lang="de-DE" altLang="de-DE" sz="2400" b="1" i="1" dirty="0">
                <a:solidFill>
                  <a:srgbClr val="2A2AB2"/>
                </a:solidFill>
                <a:latin typeface="Arial" charset="0"/>
                <a:cs typeface="Arial" charset="0"/>
              </a:rPr>
              <a:t>Oberstufe</a:t>
            </a:r>
          </a:p>
          <a:p>
            <a:pPr lvl="1"/>
            <a:r>
              <a:rPr lang="de-DE" altLang="de-DE" sz="2400" b="1" i="1" dirty="0">
                <a:solidFill>
                  <a:srgbClr val="2A2AB2"/>
                </a:solidFill>
                <a:latin typeface="Arial" charset="0"/>
                <a:cs typeface="Arial" charset="0"/>
              </a:rPr>
              <a:t>2 Wochen direkt nach Sommerferien</a:t>
            </a:r>
          </a:p>
          <a:p>
            <a:pPr lvl="1"/>
            <a:r>
              <a:rPr lang="de-DE" altLang="de-DE" sz="2400" b="1" i="1" dirty="0">
                <a:solidFill>
                  <a:srgbClr val="2A2AB2"/>
                </a:solidFill>
                <a:latin typeface="Arial" charset="0"/>
                <a:cs typeface="Arial" charset="0"/>
              </a:rPr>
              <a:t>2 Wochen zu Schuljahresende</a:t>
            </a:r>
            <a:endParaRPr lang="de-DE" altLang="de-DE" sz="2400" b="1" i="1" dirty="0">
              <a:solidFill>
                <a:srgbClr val="2A2AB2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7544" y="6257925"/>
            <a:ext cx="2133600" cy="476250"/>
          </a:xfrm>
        </p:spPr>
        <p:txBody>
          <a:bodyPr/>
          <a:lstStyle/>
          <a:p>
            <a:pPr>
              <a:defRPr/>
            </a:pPr>
            <a:fld id="{AE141756-30CD-4066-BCA8-AB2EAEC57F57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0839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7544" y="6257925"/>
            <a:ext cx="2133600" cy="476250"/>
          </a:xfrm>
        </p:spPr>
        <p:txBody>
          <a:bodyPr/>
          <a:lstStyle/>
          <a:p>
            <a:pPr>
              <a:defRPr/>
            </a:pPr>
            <a:fld id="{AE141756-30CD-4066-BCA8-AB2EAEC57F57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7967FB-7200-4F2C-BE29-89F661266327}"/>
              </a:ext>
            </a:extLst>
          </p:cNvPr>
          <p:cNvSpPr txBox="1"/>
          <p:nvPr/>
        </p:nvSpPr>
        <p:spPr>
          <a:xfrm>
            <a:off x="424002" y="375636"/>
            <a:ext cx="77768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accent2"/>
                </a:solidFill>
              </a:rPr>
              <a:t>Praktikum</a:t>
            </a:r>
          </a:p>
          <a:p>
            <a:endParaRPr lang="de-DE" sz="14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max. 5 Fehltage ohne Nachholen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Betriebswechsel kann sinnvoll sein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Bewerbungsunterstützung im Unterricht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einschlägige Tätigkeit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Vertrag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Genehmigung durch Klassenleitung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Praktikumsberichte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abschließende Betriebsbescheinigung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2/3  der Tage bis zur Prüfung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8210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820472" cy="5688632"/>
          </a:xfrm>
        </p:spPr>
        <p:txBody>
          <a:bodyPr/>
          <a:lstStyle/>
          <a:p>
            <a:pPr>
              <a:buClr>
                <a:srgbClr val="C00000"/>
              </a:buClr>
              <a:defRPr/>
            </a:pPr>
            <a:r>
              <a:rPr lang="de-DE" b="1" dirty="0">
                <a:solidFill>
                  <a:schemeClr val="accent2"/>
                </a:solidFill>
                <a:latin typeface="Arial" charset="0"/>
                <a:cs typeface="Arial" charset="0"/>
              </a:rPr>
              <a:t>Praktikum HBFIT</a:t>
            </a:r>
            <a:br>
              <a:rPr lang="de-DE" b="1" dirty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br>
              <a:rPr lang="de-DE" sz="3200" b="1" dirty="0">
                <a:solidFill>
                  <a:srgbClr val="A00D02"/>
                </a:solidFill>
                <a:latin typeface="Arial" charset="0"/>
                <a:cs typeface="Arial" charset="0"/>
              </a:rPr>
            </a:br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technische</a:t>
            </a:r>
            <a:r>
              <a:rPr lang="de-DE" sz="4000" b="1" dirty="0">
                <a:solidFill>
                  <a:srgbClr val="A00D02"/>
                </a:solidFill>
                <a:latin typeface="Arial" charset="0"/>
                <a:cs typeface="Arial" charset="0"/>
              </a:rPr>
              <a:t> </a:t>
            </a:r>
            <a:r>
              <a:rPr lang="de-DE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Berufe</a:t>
            </a:r>
            <a:r>
              <a:rPr lang="de-DE" sz="4000" b="1" dirty="0">
                <a:solidFill>
                  <a:srgbClr val="A00D02"/>
                </a:solidFill>
                <a:latin typeface="Arial" charset="0"/>
                <a:cs typeface="Arial" charset="0"/>
              </a:rPr>
              <a:t> </a:t>
            </a:r>
            <a:br>
              <a:rPr lang="de-DE" sz="4000" b="1" dirty="0">
                <a:solidFill>
                  <a:srgbClr val="A00D02"/>
                </a:solidFill>
                <a:latin typeface="Arial" charset="0"/>
                <a:cs typeface="Arial" charset="0"/>
              </a:rPr>
            </a:br>
            <a:r>
              <a:rPr lang="de-DE" sz="1200" b="1" dirty="0">
                <a:solidFill>
                  <a:srgbClr val="A00D02"/>
                </a:solidFill>
                <a:latin typeface="Arial" charset="0"/>
                <a:cs typeface="Arial" charset="0"/>
              </a:rPr>
              <a:t> </a:t>
            </a:r>
            <a:br>
              <a:rPr lang="de-DE" sz="1200" b="1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b="1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* Fachinformatiker</a:t>
            </a:r>
            <a:br>
              <a:rPr lang="de-DE" sz="2800" b="1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b="1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* Anwendungsentwicklung</a:t>
            </a:r>
            <a:br>
              <a:rPr lang="de-DE" sz="2800" b="1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b="1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* Systemintegration</a:t>
            </a:r>
            <a:br>
              <a:rPr lang="de-DE" sz="2800" b="1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b="1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* Systemelektroniker</a:t>
            </a:r>
            <a:br>
              <a:rPr lang="de-DE" sz="2800" b="1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b="1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* </a:t>
            </a:r>
            <a:r>
              <a:rPr lang="de-DE" sz="2800" b="1" i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nicht nur in IT-Firmen</a:t>
            </a:r>
            <a:br>
              <a:rPr lang="de-DE" sz="2800" b="1" i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b="1" i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sz="2800" b="1" i="1" dirty="0">
                <a:solidFill>
                  <a:srgbClr val="0033CC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(z. B. auch Baukonzern, Industriebetrieb, Handel, </a:t>
            </a:r>
            <a:br>
              <a:rPr lang="de-DE" sz="2800" b="1" i="1" dirty="0">
                <a:solidFill>
                  <a:srgbClr val="0033CC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b="1" i="1" dirty="0">
                <a:solidFill>
                  <a:srgbClr val="0033CC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    Krankenhaus, Handwerk …)</a:t>
            </a:r>
            <a:br>
              <a:rPr lang="de-DE" sz="2800" b="1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de-DE" sz="2800" b="1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b="1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de-DE" sz="2800" b="1" i="1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7544" y="6257925"/>
            <a:ext cx="2133600" cy="476250"/>
          </a:xfrm>
        </p:spPr>
        <p:txBody>
          <a:bodyPr/>
          <a:lstStyle/>
          <a:p>
            <a:pPr>
              <a:defRPr/>
            </a:pPr>
            <a:fld id="{AE141756-30CD-4066-BCA8-AB2EAEC57F57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4295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7544" y="6257925"/>
            <a:ext cx="2133600" cy="476250"/>
          </a:xfrm>
        </p:spPr>
        <p:txBody>
          <a:bodyPr/>
          <a:lstStyle/>
          <a:p>
            <a:pPr>
              <a:defRPr/>
            </a:pPr>
            <a:fld id="{AE141756-30CD-4066-BCA8-AB2EAEC57F57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7967FB-7200-4F2C-BE29-89F661266327}"/>
              </a:ext>
            </a:extLst>
          </p:cNvPr>
          <p:cNvSpPr txBox="1"/>
          <p:nvPr/>
        </p:nvSpPr>
        <p:spPr>
          <a:xfrm>
            <a:off x="498556" y="1255752"/>
            <a:ext cx="832191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Industrie- und Handelskammer </a:t>
            </a:r>
            <a:br>
              <a:rPr lang="de-DE" sz="3200" u="sng" dirty="0"/>
            </a:br>
            <a:r>
              <a:rPr lang="de-DE" sz="3200" u="sng" dirty="0">
                <a:hlinkClick r:id="rId3"/>
              </a:rPr>
              <a:t>https://www.ihk-lehrstellenboerse.de/</a:t>
            </a:r>
            <a:endParaRPr lang="de-DE" sz="3200" u="sng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Handwerkskammer</a:t>
            </a:r>
            <a:br>
              <a:rPr lang="de-DE" sz="3200" u="sng" dirty="0">
                <a:hlinkClick r:id="rId4"/>
              </a:rPr>
            </a:br>
            <a:r>
              <a:rPr lang="de-DE" sz="3200" u="sng" dirty="0">
                <a:hlinkClick r:id="rId4"/>
              </a:rPr>
              <a:t>https://www.lehrstellen-radar.de</a:t>
            </a:r>
            <a:endParaRPr lang="de-DE" sz="3200" u="sng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Kreishandwerkerschaft</a:t>
            </a:r>
            <a:br>
              <a:rPr lang="de-DE" sz="3200" u="sng" dirty="0">
                <a:hlinkClick r:id="rId5"/>
              </a:rPr>
            </a:br>
            <a:r>
              <a:rPr lang="de-DE" sz="3200" u="sng" dirty="0">
                <a:hlinkClick r:id="rId5"/>
              </a:rPr>
              <a:t>https://khs-mainz-bingen.de/</a:t>
            </a:r>
            <a:endParaRPr lang="de-DE" sz="3200" u="sng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 err="1"/>
              <a:t>Jobzzone</a:t>
            </a:r>
            <a:br>
              <a:rPr lang="de-DE" sz="3200" u="sng" dirty="0">
                <a:hlinkClick r:id="rId6"/>
              </a:rPr>
            </a:br>
            <a:r>
              <a:rPr lang="de-DE" sz="3200" u="sng" dirty="0">
                <a:hlinkClick r:id="rId6"/>
              </a:rPr>
              <a:t>https://www.jobzzone.de/region-waehlen/</a:t>
            </a:r>
            <a:r>
              <a:rPr lang="de-DE" sz="3200" dirty="0"/>
              <a:t>, </a:t>
            </a:r>
            <a:r>
              <a:rPr lang="de-DE" sz="3200" u="sng" dirty="0">
                <a:hlinkClick r:id="rId7"/>
              </a:rPr>
              <a:t>https://mainz-bingen.jobzzone.de/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2A3E7CA-853B-4B8C-BAAF-E393BB5D71FB}"/>
              </a:ext>
            </a:extLst>
          </p:cNvPr>
          <p:cNvSpPr txBox="1"/>
          <p:nvPr/>
        </p:nvSpPr>
        <p:spPr>
          <a:xfrm>
            <a:off x="107504" y="609421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accent2"/>
                </a:solidFill>
              </a:rPr>
              <a:t>Praktikum / Lehrstellenportale</a:t>
            </a:r>
          </a:p>
        </p:txBody>
      </p:sp>
    </p:spTree>
    <p:extLst>
      <p:ext uri="{BB962C8B-B14F-4D97-AF65-F5344CB8AC3E}">
        <p14:creationId xmlns:p14="http://schemas.microsoft.com/office/powerpoint/2010/main" val="412974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6243" y="908720"/>
            <a:ext cx="5413648" cy="863377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e-DE" sz="4800" b="1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 HBF </a:t>
            </a:r>
            <a:r>
              <a:rPr lang="de-DE" sz="48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endParaRPr lang="de-DE" sz="4800" b="1" i="1" dirty="0">
              <a:solidFill>
                <a:srgbClr val="4F81B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84175" y="2276872"/>
            <a:ext cx="70562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de-DE" sz="4800" b="1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de-DE" sz="3200" b="1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öhere </a:t>
            </a:r>
            <a:r>
              <a:rPr lang="de-DE" sz="4800" b="1" i="1" dirty="0" err="1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de-DE" sz="3200" b="1" i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erufs</a:t>
            </a:r>
            <a:r>
              <a:rPr lang="de-DE" sz="4800" b="1" i="1" dirty="0" err="1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de-DE" sz="3200" b="1" i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achschule</a:t>
            </a:r>
            <a:endParaRPr lang="de-DE" sz="3200" b="1" i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3200" b="1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für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2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de-DE" sz="3200" b="1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nformations</a:t>
            </a:r>
            <a:r>
              <a:rPr lang="de-DE" sz="32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de-DE" sz="3200" b="1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echnik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7544" y="6257925"/>
            <a:ext cx="2133600" cy="476250"/>
          </a:xfrm>
        </p:spPr>
        <p:txBody>
          <a:bodyPr/>
          <a:lstStyle/>
          <a:p>
            <a:pPr>
              <a:defRPr/>
            </a:pPr>
            <a:fld id="{AE141756-30CD-4066-BCA8-AB2EAEC57F57}" type="slidenum">
              <a:rPr lang="de-DE" sz="1400" smtClean="0"/>
              <a:pPr>
                <a:defRPr/>
              </a:pPr>
              <a:t>28</a:t>
            </a:fld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013839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7544" y="6257925"/>
            <a:ext cx="2133600" cy="476250"/>
          </a:xfrm>
        </p:spPr>
        <p:txBody>
          <a:bodyPr/>
          <a:lstStyle/>
          <a:p>
            <a:pPr>
              <a:defRPr/>
            </a:pPr>
            <a:fld id="{AE141756-30CD-4066-BCA8-AB2EAEC57F57}" type="slidenum">
              <a:rPr lang="de-DE" sz="1400" smtClean="0"/>
              <a:pPr>
                <a:defRPr/>
              </a:pPr>
              <a:t>29</a:t>
            </a:fld>
            <a:endParaRPr lang="de-DE" sz="1400" dirty="0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49793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e-DE" sz="3600" b="1" kern="0">
                <a:solidFill>
                  <a:srgbClr val="A00D02"/>
                </a:solidFill>
                <a:latin typeface="Arial" charset="0"/>
                <a:cs typeface="Arial" charset="0"/>
              </a:rPr>
              <a:t>Inhaltliche Orientierung</a:t>
            </a:r>
            <a:endParaRPr lang="de-DE" sz="3600" kern="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539552" y="142004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de-DE" sz="3600" b="1" kern="0" dirty="0">
                <a:solidFill>
                  <a:srgbClr val="2A2AB2"/>
                </a:solidFill>
                <a:latin typeface="Arial" charset="0"/>
                <a:cs typeface="Arial" charset="0"/>
              </a:rPr>
              <a:t>an den Ausbildungsberufen in der IT-Branche</a:t>
            </a:r>
          </a:p>
          <a:p>
            <a:pPr algn="l"/>
            <a:endParaRPr lang="de-DE" sz="1800" dirty="0"/>
          </a:p>
          <a:p>
            <a:pPr algn="l"/>
            <a:r>
              <a:rPr lang="de-DE" sz="1800" dirty="0"/>
              <a:t>Fachinformatiker/-in </a:t>
            </a:r>
            <a:r>
              <a:rPr lang="de-DE" sz="1800" dirty="0" err="1"/>
              <a:t>in</a:t>
            </a:r>
            <a:r>
              <a:rPr lang="de-DE" sz="1800" dirty="0"/>
              <a:t> den Fachrichtungen</a:t>
            </a:r>
          </a:p>
          <a:p>
            <a:pPr algn="l"/>
            <a:r>
              <a:rPr lang="de-DE" sz="1800" dirty="0"/>
              <a:t>- Anwendungsentwicklung</a:t>
            </a:r>
          </a:p>
          <a:p>
            <a:pPr algn="l"/>
            <a:r>
              <a:rPr lang="de-DE" sz="1800" dirty="0"/>
              <a:t>- Systemintegration</a:t>
            </a:r>
          </a:p>
          <a:p>
            <a:pPr algn="l"/>
            <a:r>
              <a:rPr lang="de-DE" sz="1800" dirty="0"/>
              <a:t>- Daten- und Prozessanalyse (neu seit 2020)</a:t>
            </a:r>
          </a:p>
          <a:p>
            <a:pPr algn="l"/>
            <a:br>
              <a:rPr lang="de-DE" sz="1800" dirty="0"/>
            </a:br>
            <a:r>
              <a:rPr lang="de-DE" sz="1800" dirty="0"/>
              <a:t>Systemelektroniker/-in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Kaufmann/-frau für IT-System-Management (neu seit 2020)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Kaufmann/-frau für Digitalisierungsmanagement (neu seit 2020)</a:t>
            </a:r>
          </a:p>
          <a:p>
            <a:pPr algn="l"/>
            <a:endParaRPr lang="de-DE" sz="1800" dirty="0"/>
          </a:p>
          <a:p>
            <a:endParaRPr lang="de-DE" sz="3600" kern="0" dirty="0"/>
          </a:p>
          <a:p>
            <a:r>
              <a:rPr lang="de-DE" sz="3600" b="1" kern="0" dirty="0">
                <a:solidFill>
                  <a:srgbClr val="A00D02"/>
                </a:solidFill>
                <a:latin typeface="Arial" charset="0"/>
                <a:ea typeface="+mj-ea"/>
                <a:cs typeface="Arial" charset="0"/>
              </a:rPr>
              <a:t>	</a:t>
            </a:r>
            <a:r>
              <a:rPr lang="de-DE" sz="3600" b="1" strike="sngStrike" kern="0" dirty="0">
                <a:solidFill>
                  <a:srgbClr val="A00D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</a:p>
          <a:p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70731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" y="2332"/>
            <a:ext cx="9139386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4BE7616-4843-44E1-9138-C0A81EA3B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0" t="12776" r="8793" b="8211"/>
          <a:stretch/>
        </p:blipFill>
        <p:spPr bwMode="auto">
          <a:xfrm>
            <a:off x="1187625" y="1308172"/>
            <a:ext cx="7200800" cy="510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353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45B45-0950-4311-8F61-4E469C8A07CA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8" name="Picture 8" descr="Serverschr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53" y="501037"/>
            <a:ext cx="4224139" cy="5628509"/>
          </a:xfrm>
          <a:prstGeom prst="rect">
            <a:avLst/>
          </a:prstGeom>
          <a:noFill/>
          <a:ln w="76200" cap="sq" cmpd="sng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2767">
            <a:off x="2100656" y="1364767"/>
            <a:ext cx="5806784" cy="4355088"/>
          </a:xfrm>
          <a:prstGeom prst="rect">
            <a:avLst/>
          </a:prstGeom>
          <a:ln w="76200" cap="sq" cmpd="sng">
            <a:solidFill>
              <a:schemeClr val="bg1">
                <a:lumMod val="95000"/>
              </a:schemeClr>
            </a:solidFill>
            <a:miter lim="800000"/>
          </a:ln>
        </p:spPr>
      </p:pic>
      <p:pic>
        <p:nvPicPr>
          <p:cNvPr id="1026" name="Picture 2" descr="D:\Schule\HBFI_neu_allgem\Bilder\IMG_09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5281">
            <a:off x="619654" y="1335615"/>
            <a:ext cx="5582357" cy="4186768"/>
          </a:xfrm>
          <a:prstGeom prst="rect">
            <a:avLst/>
          </a:prstGeom>
          <a:noFill/>
          <a:ln w="76200" cap="sq" cmpd="sng">
            <a:solidFill>
              <a:schemeClr val="bg1">
                <a:lumMod val="9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chule\HBFI_neu_allgem\Bilder\IMG_03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0836">
            <a:off x="2999117" y="1507572"/>
            <a:ext cx="5767496" cy="4325622"/>
          </a:xfrm>
          <a:prstGeom prst="rect">
            <a:avLst/>
          </a:prstGeom>
          <a:noFill/>
          <a:ln w="76200" cap="sq" cmpd="sng">
            <a:solidFill>
              <a:schemeClr val="bg1">
                <a:lumMod val="9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369">
            <a:off x="1045905" y="1465310"/>
            <a:ext cx="7210939" cy="4410143"/>
          </a:xfrm>
          <a:prstGeom prst="rect">
            <a:avLst/>
          </a:prstGeom>
          <a:noFill/>
          <a:ln w="76200" cap="sq" cmpd="sng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004048" y="14709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Informationstechnik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55F9CC5-8A73-4140-9EF4-B4BAC6C7D3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43759">
            <a:off x="718730" y="909615"/>
            <a:ext cx="7725853" cy="4848902"/>
          </a:xfrm>
          <a:prstGeom prst="rect">
            <a:avLst/>
          </a:prstGeom>
          <a:ln w="76200" cap="sq" cmpd="sng"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73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581746"/>
              </p:ext>
            </p:extLst>
          </p:nvPr>
        </p:nvGraphicFramePr>
        <p:xfrm>
          <a:off x="395536" y="1844824"/>
          <a:ext cx="8280919" cy="4214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4434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Lern-felder (LF)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Inhalte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HBF </a:t>
                      </a:r>
                      <a:r>
                        <a:rPr lang="de-DE" sz="1600" dirty="0">
                          <a:solidFill>
                            <a:srgbClr val="FFFF00"/>
                          </a:solidFill>
                        </a:rPr>
                        <a:t>Informationstechnik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Wochenstunden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6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Im Beruf orientieren (Grundlagen der Ausbildung)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6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IT-Systeme aufbauen, konfigurieren und administrieren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78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Strukturiert programmieren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Computernetze planen,</a:t>
                      </a:r>
                      <a:r>
                        <a:rPr lang="de-DE" sz="1400" baseline="0" dirty="0">
                          <a:solidFill>
                            <a:schemeClr val="bg1"/>
                          </a:solidFill>
                        </a:rPr>
                        <a:t> realisieren und administrieren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6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Anwendungen objektorientiert entwickeln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66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IT-Sicherheit gewährleisten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66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IT-Systeme für hardwarenahe Anwendungen entwickeln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66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Eine Datenbank</a:t>
                      </a:r>
                      <a:r>
                        <a:rPr lang="de-DE" sz="1400" baseline="0" dirty="0">
                          <a:solidFill>
                            <a:schemeClr val="bg1"/>
                          </a:solidFill>
                        </a:rPr>
                        <a:t> mit Benutzerschnittstelle entwickeln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667"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Summe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7544" y="6431351"/>
            <a:ext cx="2133600" cy="476250"/>
          </a:xfrm>
        </p:spPr>
        <p:txBody>
          <a:bodyPr/>
          <a:lstStyle/>
          <a:p>
            <a:pPr>
              <a:defRPr/>
            </a:pPr>
            <a:fld id="{38B92706-1D03-4B89-9CDA-5DFF97A526A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7" name="Inhaltsplatzhalter 1"/>
          <p:cNvSpPr txBox="1">
            <a:spLocks/>
          </p:cNvSpPr>
          <p:nvPr/>
        </p:nvSpPr>
        <p:spPr bwMode="auto">
          <a:xfrm>
            <a:off x="277440" y="893284"/>
            <a:ext cx="7678935" cy="44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9842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12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de-DE" sz="8600" b="1" dirty="0">
                <a:solidFill>
                  <a:srgbClr val="A00D02"/>
                </a:solidFill>
                <a:latin typeface="Arial" charset="0"/>
                <a:ea typeface="+mj-ea"/>
                <a:cs typeface="Arial" charset="0"/>
              </a:rPr>
              <a:t>HBF IT: Fachrichtungsbezogener Unterricht (FBU)</a:t>
            </a:r>
          </a:p>
          <a:p>
            <a:pPr marL="0" indent="0">
              <a:buFont typeface="Arial" charset="0"/>
              <a:buNone/>
            </a:pPr>
            <a:endParaRPr lang="de-DE" dirty="0"/>
          </a:p>
          <a:p>
            <a:pPr marL="400050" lvl="1" indent="0">
              <a:buFont typeface="Arial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396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40094"/>
              </p:ext>
            </p:extLst>
          </p:nvPr>
        </p:nvGraphicFramePr>
        <p:xfrm>
          <a:off x="395536" y="1916832"/>
          <a:ext cx="8496943" cy="4290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867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Lern-felder</a:t>
                      </a:r>
                      <a:r>
                        <a:rPr lang="de-DE" sz="1600" baseline="0" dirty="0">
                          <a:solidFill>
                            <a:schemeClr val="bg1"/>
                          </a:solidFill>
                        </a:rPr>
                        <a:t> (LF)</a:t>
                      </a:r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Inhalte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HBF </a:t>
                      </a:r>
                      <a:r>
                        <a:rPr lang="de-DE" sz="1600" dirty="0">
                          <a:solidFill>
                            <a:srgbClr val="FFFF00"/>
                          </a:solidFill>
                        </a:rPr>
                        <a:t>Informationstechnik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Wochenstunden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07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Technische Problemstellungen mathematisch erfassen, formulieren und lösen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16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Technische Grundlagen in der IT anwenden</a:t>
                      </a: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de-DE" sz="14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elektrische Energieversorgung (Sicherheit, USV, …)</a:t>
                      </a:r>
                    </a:p>
                    <a:p>
                      <a:pPr marL="285750" indent="-285750">
                        <a:buFont typeface="Courier New" pitchFamily="49" charset="0"/>
                        <a:buChar char="o"/>
                      </a:pPr>
                      <a:r>
                        <a:rPr lang="de-DE" sz="14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Sensoren</a:t>
                      </a: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, Aktoren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32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Webseiten gestalten (HTML, CSS</a:t>
                      </a:r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, JavaScript)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625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Protokolle der digitalen</a:t>
                      </a:r>
                      <a:r>
                        <a:rPr lang="de-DE" sz="1400" baseline="0" dirty="0">
                          <a:solidFill>
                            <a:schemeClr val="bg1"/>
                          </a:solidFill>
                        </a:rPr>
                        <a:t> Kommunikation …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  <a:p>
                      <a:pPr marL="285750" lvl="0" indent="-285750">
                        <a:buFont typeface="Courier New"/>
                        <a:buChar char="o"/>
                      </a:pPr>
                      <a:r>
                        <a:rPr lang="de-DE" sz="1400" baseline="0" dirty="0">
                          <a:solidFill>
                            <a:schemeClr val="bg1"/>
                          </a:solidFill>
                        </a:rPr>
                        <a:t>Linux auf Raspberry Pi-Rechnern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  <a:p>
                      <a:pPr marL="285750" lvl="0" indent="-285750">
                        <a:buFont typeface="Courier New"/>
                        <a:buChar char="o"/>
                      </a:pPr>
                      <a:r>
                        <a:rPr lang="de-DE" sz="1400" baseline="0" dirty="0">
                          <a:solidFill>
                            <a:schemeClr val="bg1"/>
                          </a:solidFill>
                        </a:rPr>
                        <a:t>Virtuelle Maschinen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  <a:p>
                      <a:pPr marL="285750" lvl="0" indent="-285750">
                        <a:buFont typeface="Courier New"/>
                        <a:buChar char="o"/>
                      </a:pPr>
                      <a:r>
                        <a:rPr lang="de-DE" sz="1400" baseline="0" dirty="0">
                          <a:solidFill>
                            <a:schemeClr val="bg1"/>
                          </a:solidFill>
                        </a:rPr>
                        <a:t>Anbindung über öffentliche Daten- und Mobilfunknetze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984"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Summe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7544" y="6431351"/>
            <a:ext cx="2133600" cy="476250"/>
          </a:xfrm>
        </p:spPr>
        <p:txBody>
          <a:bodyPr/>
          <a:lstStyle/>
          <a:p>
            <a:pPr>
              <a:defRPr/>
            </a:pPr>
            <a:fld id="{38B92706-1D03-4B89-9CDA-5DFF97A526A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7" name="Inhaltsplatzhalter 1"/>
          <p:cNvSpPr txBox="1">
            <a:spLocks/>
          </p:cNvSpPr>
          <p:nvPr/>
        </p:nvSpPr>
        <p:spPr bwMode="auto">
          <a:xfrm>
            <a:off x="317552" y="927563"/>
            <a:ext cx="8246787" cy="44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9842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12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de-DE" sz="11200" b="1" dirty="0">
                <a:solidFill>
                  <a:srgbClr val="A00D02"/>
                </a:solidFill>
                <a:latin typeface="Arial" charset="0"/>
                <a:ea typeface="+mj-ea"/>
                <a:cs typeface="Arial" charset="0"/>
              </a:rPr>
              <a:t>HBF IT: Standortspezifischer Unterricht (SSU)</a:t>
            </a:r>
          </a:p>
          <a:p>
            <a:pPr marL="0" indent="0">
              <a:buFont typeface="Arial" charset="0"/>
              <a:buNone/>
            </a:pPr>
            <a:endParaRPr lang="de-DE" dirty="0"/>
          </a:p>
          <a:p>
            <a:pPr marL="400050" lvl="1" indent="0">
              <a:buFont typeface="Arial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95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97931"/>
            <a:ext cx="8229600" cy="1143000"/>
          </a:xfrm>
        </p:spPr>
        <p:txBody>
          <a:bodyPr/>
          <a:lstStyle/>
          <a:p>
            <a:r>
              <a:rPr lang="de-DE" sz="3600" b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Fachbereich Mathematik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1143001"/>
          </a:xfrm>
        </p:spPr>
        <p:txBody>
          <a:bodyPr/>
          <a:lstStyle/>
          <a:p>
            <a:pPr marL="0" indent="0">
              <a:buNone/>
            </a:pPr>
            <a:r>
              <a:rPr lang="de-DE" sz="3600" b="1" dirty="0">
                <a:solidFill>
                  <a:srgbClr val="A00D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eigener Bereich auf der Homepage</a:t>
            </a:r>
            <a:br>
              <a:rPr lang="de-DE" sz="3600" b="1" dirty="0">
                <a:solidFill>
                  <a:srgbClr val="A00D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</a:br>
            <a:r>
              <a:rPr lang="de-DE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https://www.bbs-bingen.de/unsere-schule/unsere-fachbereiche/mathematik/</a:t>
            </a:r>
            <a:endParaRPr lang="de-DE" sz="1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7544" y="6257925"/>
            <a:ext cx="2133600" cy="476250"/>
          </a:xfrm>
        </p:spPr>
        <p:txBody>
          <a:bodyPr/>
          <a:lstStyle/>
          <a:p>
            <a:pPr>
              <a:defRPr/>
            </a:pPr>
            <a:fld id="{AE141756-30CD-4066-BCA8-AB2EAEC57F57}" type="slidenum">
              <a:rPr lang="de-DE" sz="1400" smtClean="0"/>
              <a:pPr>
                <a:defRPr/>
              </a:pPr>
              <a:t>33</a:t>
            </a:fld>
            <a:endParaRPr lang="de-DE" sz="1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EA04BB-16F5-4CF1-BAC8-35E6D767F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5" y="2298192"/>
            <a:ext cx="5904656" cy="373382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72AD1B6-8F85-4FEC-8A2D-B16461EF3029}"/>
              </a:ext>
            </a:extLst>
          </p:cNvPr>
          <p:cNvSpPr txBox="1"/>
          <p:nvPr/>
        </p:nvSpPr>
        <p:spPr>
          <a:xfrm>
            <a:off x="5364088" y="4558253"/>
            <a:ext cx="3405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de-DE" dirty="0"/>
              <a:t>Ansprechpartner</a:t>
            </a:r>
            <a:br>
              <a:rPr lang="de-DE" dirty="0"/>
            </a:br>
            <a:r>
              <a:rPr lang="de-DE" dirty="0"/>
              <a:t>Ansgar Schiffler    </a:t>
            </a:r>
            <a:r>
              <a:rPr lang="de-DE" dirty="0">
                <a:hlinkClick r:id="rId4"/>
              </a:rPr>
              <a:t>aschiffler@bbs-bingen.de</a:t>
            </a:r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A5B4B55-C4DD-4E5A-B12A-2525AA7B1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26036">
            <a:off x="4586413" y="3843069"/>
            <a:ext cx="1343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05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52601"/>
            <a:ext cx="8168576" cy="1847645"/>
          </a:xfrm>
        </p:spPr>
        <p:txBody>
          <a:bodyPr/>
          <a:lstStyle/>
          <a:p>
            <a:r>
              <a:rPr lang="de-DE" sz="3200" b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  Die Mathematik-Seiten der BBS Bingen</a:t>
            </a:r>
            <a:br>
              <a:rPr lang="de-DE" sz="3200" b="1" kern="1200" dirty="0">
                <a:solidFill>
                  <a:srgbClr val="A00D02"/>
                </a:solidFill>
                <a:latin typeface="Arial" charset="0"/>
                <a:cs typeface="Arial" charset="0"/>
              </a:rPr>
            </a:br>
            <a:r>
              <a:rPr lang="de-DE" sz="1800" b="1" kern="1200" dirty="0">
                <a:solidFill>
                  <a:srgbClr val="A00D02"/>
                </a:solidFill>
                <a:latin typeface="Arial" charset="0"/>
                <a:cs typeface="Arial" charset="0"/>
              </a:rPr>
              <a:t>über 500 Internet-Seiten mit Aufgaben, Lösungswegen und Erklärungen und eigenem youtube-Kanal</a:t>
            </a:r>
            <a:br>
              <a:rPr lang="de-DE" b="1" dirty="0">
                <a:solidFill>
                  <a:srgbClr val="7131A1"/>
                </a:solidFill>
              </a:rPr>
            </a:br>
            <a:endParaRPr lang="de-DE" b="1" dirty="0">
              <a:solidFill>
                <a:srgbClr val="7131A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332200" y="6395550"/>
            <a:ext cx="639400" cy="476250"/>
          </a:xfrm>
        </p:spPr>
        <p:txBody>
          <a:bodyPr/>
          <a:lstStyle/>
          <a:p>
            <a:pPr>
              <a:defRPr/>
            </a:pPr>
            <a:fld id="{AE141756-30CD-4066-BCA8-AB2EAEC57F57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13116"/>
            <a:ext cx="3888432" cy="329557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1700808"/>
            <a:ext cx="3336894" cy="226657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91762"/>
            <a:ext cx="3979912" cy="24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8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759866"/>
            <a:ext cx="7083425" cy="796925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C00000"/>
              </a:buClr>
              <a:defRPr/>
            </a:pPr>
            <a:r>
              <a:rPr lang="de-DE" sz="3600" b="1" kern="1200" dirty="0">
                <a:solidFill>
                  <a:srgbClr val="A00D02"/>
                </a:solidFill>
                <a:latin typeface="Arial" charset="0"/>
                <a:cs typeface="Arial" charset="0"/>
              </a:rPr>
              <a:t>Weitere Informationen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759866"/>
            <a:ext cx="8507288" cy="5855229"/>
          </a:xfrm>
        </p:spPr>
        <p:txBody>
          <a:bodyPr/>
          <a:lstStyle/>
          <a:p>
            <a:pPr marL="0" indent="0">
              <a:buNone/>
            </a:pPr>
            <a:endParaRPr lang="de-DE" sz="2400" b="1" dirty="0">
              <a:solidFill>
                <a:schemeClr val="accent6"/>
              </a:solidFill>
              <a:ea typeface="Verdana"/>
              <a:cs typeface="Verdana"/>
            </a:endParaRPr>
          </a:p>
          <a:p>
            <a:pPr>
              <a:spcBef>
                <a:spcPts val="1900"/>
              </a:spcBef>
            </a:pPr>
            <a:r>
              <a:rPr lang="de-DE" sz="2200" dirty="0"/>
              <a:t>Anmeldung zur höheren Berufsfachschule:</a:t>
            </a:r>
            <a:br>
              <a:rPr lang="de-DE" sz="2200" dirty="0"/>
            </a:br>
            <a:r>
              <a:rPr lang="de-DE" sz="2200" dirty="0"/>
              <a:t>mit Halbjahreszeugnis bis 1. März</a:t>
            </a:r>
            <a:endParaRPr lang="de-DE" sz="2200" dirty="0">
              <a:ea typeface="Verdana"/>
            </a:endParaRPr>
          </a:p>
          <a:p>
            <a:pPr>
              <a:spcBef>
                <a:spcPts val="1900"/>
              </a:spcBef>
            </a:pPr>
            <a:r>
              <a:rPr lang="de-DE" sz="2200" dirty="0"/>
              <a:t>Aktuelle Infos: </a:t>
            </a:r>
          </a:p>
          <a:p>
            <a:pPr lvl="1">
              <a:spcBef>
                <a:spcPts val="1200"/>
              </a:spcBef>
            </a:pPr>
            <a:r>
              <a:rPr lang="de-DE" sz="2000" dirty="0">
                <a:solidFill>
                  <a:srgbClr val="0033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de-DE" sz="2000" b="1" dirty="0">
                <a:solidFill>
                  <a:srgbClr val="0033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bbs-bingen</a:t>
            </a:r>
            <a:r>
              <a:rPr lang="de-DE" sz="2000" dirty="0">
                <a:solidFill>
                  <a:srgbClr val="0033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.de</a:t>
            </a:r>
            <a:r>
              <a:rPr lang="de-DE" sz="2000" dirty="0">
                <a:solidFill>
                  <a:srgbClr val="0033CC"/>
                </a:solidFill>
              </a:rPr>
              <a:t> </a:t>
            </a:r>
          </a:p>
          <a:p>
            <a:pPr lvl="1">
              <a:spcBef>
                <a:spcPts val="1200"/>
              </a:spcBef>
            </a:pPr>
            <a:r>
              <a:rPr lang="de-DE" sz="2000" dirty="0">
                <a:solidFill>
                  <a:srgbClr val="0033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https://www.bbs-bingen.de/bildungsangebote/hoehere-berufsfachschule/</a:t>
            </a:r>
            <a:r>
              <a:rPr lang="de-DE" sz="2000" b="1" dirty="0">
                <a:solidFill>
                  <a:srgbClr val="0033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informationstechnik</a:t>
            </a:r>
            <a:r>
              <a:rPr lang="de-DE" sz="2000" dirty="0">
                <a:solidFill>
                  <a:srgbClr val="0033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de-DE" sz="2000" dirty="0">
                <a:solidFill>
                  <a:srgbClr val="0033CC"/>
                </a:solidFill>
              </a:rPr>
              <a:t> </a:t>
            </a:r>
            <a:br>
              <a:rPr lang="de-DE" sz="2000" dirty="0">
                <a:solidFill>
                  <a:schemeClr val="accent6"/>
                </a:solidFill>
              </a:rPr>
            </a:br>
            <a:r>
              <a:rPr lang="de-DE" sz="2000" dirty="0">
                <a:solidFill>
                  <a:schemeClr val="accent6"/>
                </a:solidFill>
              </a:rPr>
              <a:t>Kontakt: </a:t>
            </a:r>
            <a:r>
              <a:rPr lang="de-DE" sz="2000" dirty="0">
                <a:solidFill>
                  <a:srgbClr val="0033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hbfit@bbs-bingen.de</a:t>
            </a:r>
            <a:endParaRPr lang="de-DE" sz="2000" dirty="0">
              <a:solidFill>
                <a:srgbClr val="0033CC"/>
              </a:solidFill>
            </a:endParaRPr>
          </a:p>
          <a:p>
            <a:pPr lvl="1">
              <a:spcBef>
                <a:spcPts val="1200"/>
              </a:spcBef>
            </a:pPr>
            <a:r>
              <a:rPr lang="de-DE" sz="2000" dirty="0">
                <a:solidFill>
                  <a:srgbClr val="0033CC"/>
                </a:solidFill>
                <a:ea typeface="Verdana"/>
                <a:cs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https://www.bbs-bingen.de/bildungsangebote/hoehere-berufsfachschule/</a:t>
            </a:r>
            <a:r>
              <a:rPr lang="de-DE" sz="2000" b="1" dirty="0">
                <a:solidFill>
                  <a:srgbClr val="0033CC"/>
                </a:solidFill>
                <a:ea typeface="Verdana"/>
                <a:cs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mechatronik</a:t>
            </a:r>
            <a:r>
              <a:rPr lang="de-DE" sz="2000" dirty="0">
                <a:solidFill>
                  <a:srgbClr val="0033CC"/>
                </a:solidFill>
                <a:ea typeface="Verdana"/>
                <a:cs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br>
              <a:rPr lang="de-DE" sz="2000" dirty="0">
                <a:solidFill>
                  <a:srgbClr val="0033CC"/>
                </a:solidFill>
                <a:ea typeface="Verdana"/>
                <a:cs typeface="Verdana"/>
              </a:rPr>
            </a:br>
            <a:r>
              <a:rPr lang="de-DE" sz="2000" dirty="0">
                <a:solidFill>
                  <a:schemeClr val="accent6"/>
                </a:solidFill>
                <a:ea typeface="Verdana"/>
                <a:cs typeface="Verdana"/>
              </a:rPr>
              <a:t>Kontakt: </a:t>
            </a:r>
            <a:r>
              <a:rPr lang="de-DE" sz="2000" dirty="0">
                <a:solidFill>
                  <a:srgbClr val="0033CC"/>
                </a:solidFill>
                <a:ea typeface="Verdana"/>
                <a:cs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hbfm@bbs-bingen.de</a:t>
            </a:r>
            <a:r>
              <a:rPr lang="de-DE" sz="2000" dirty="0">
                <a:solidFill>
                  <a:srgbClr val="0033CC"/>
                </a:solidFill>
                <a:ea typeface="Verdana"/>
                <a:cs typeface="Verdana"/>
              </a:rPr>
              <a:t> </a:t>
            </a:r>
          </a:p>
          <a:p>
            <a:pPr lvl="1">
              <a:spcBef>
                <a:spcPts val="1200"/>
              </a:spcBef>
            </a:pPr>
            <a:r>
              <a:rPr lang="de-DE" sz="2000" dirty="0">
                <a:hlinkClick r:id="rId8"/>
              </a:rPr>
              <a:t>HBF Mechatronik (bbs-ingelheim.de)</a:t>
            </a:r>
            <a:endParaRPr lang="de-DE" sz="2000" dirty="0">
              <a:solidFill>
                <a:srgbClr val="0033CC"/>
              </a:solidFill>
              <a:ea typeface="Verdana"/>
              <a:cs typeface="Verdana"/>
            </a:endParaRPr>
          </a:p>
          <a:p>
            <a:pPr lvl="1">
              <a:spcBef>
                <a:spcPts val="1200"/>
              </a:spcBef>
            </a:pPr>
            <a:r>
              <a:rPr lang="de-DE" sz="2000" dirty="0">
                <a:solidFill>
                  <a:srgbClr val="0033CC"/>
                </a:solidFill>
              </a:rPr>
              <a:t>Frühjahr: Infotag an der BBS Bingen im Rahmen der BIM der IHK</a:t>
            </a:r>
            <a:endParaRPr lang="de-DE" sz="2000" dirty="0">
              <a:solidFill>
                <a:schemeClr val="accent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1756-30CD-4066-BCA8-AB2EAEC57F57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99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1756-30CD-4066-BCA8-AB2EAEC57F57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" y="2332"/>
            <a:ext cx="9139386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35740" y="242088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A00D02"/>
                </a:solidFill>
              </a:rPr>
              <a:t>Vielen Dank für Ihre Aufmerksamkeit! </a:t>
            </a:r>
            <a:endParaRPr lang="de-DE" sz="3600" dirty="0"/>
          </a:p>
        </p:txBody>
      </p:sp>
      <p:sp>
        <p:nvSpPr>
          <p:cNvPr id="8" name="Textfeld 7"/>
          <p:cNvSpPr txBox="1"/>
          <p:nvPr/>
        </p:nvSpPr>
        <p:spPr>
          <a:xfrm>
            <a:off x="1691680" y="4225558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2"/>
                </a:solidFill>
              </a:rPr>
              <a:t>Fragen? Gerne! </a:t>
            </a:r>
            <a:endParaRPr lang="de-DE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1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" y="2332"/>
            <a:ext cx="9139386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6DC3D7B-C234-D412-A120-D52838462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8" t="9567" r="20588" b="-1092"/>
          <a:stretch/>
        </p:blipFill>
        <p:spPr>
          <a:xfrm rot="5400000">
            <a:off x="1802726" y="739780"/>
            <a:ext cx="503449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2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" y="2332"/>
            <a:ext cx="9139386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DE396C87-9A4A-4D74-936D-D73C1E42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354882"/>
            <a:ext cx="7997457" cy="796925"/>
          </a:xfrm>
        </p:spPr>
        <p:txBody>
          <a:bodyPr/>
          <a:lstStyle/>
          <a:p>
            <a:r>
              <a:rPr lang="de-DE" sz="2400" dirty="0"/>
              <a:t>Aktuelle zeitliche Planung und Terminvorschau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502AFB5-1203-4A76-9E51-0106450F0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 t="40751" r="61332" b="15275"/>
          <a:stretch/>
        </p:blipFill>
        <p:spPr bwMode="auto">
          <a:xfrm>
            <a:off x="1259632" y="2739635"/>
            <a:ext cx="6382633" cy="291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27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" y="2332"/>
            <a:ext cx="9139386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323528" y="1332831"/>
            <a:ext cx="8496944" cy="89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ts val="1200"/>
              </a:spcBef>
              <a:buClr>
                <a:srgbClr val="C00000"/>
              </a:buClr>
              <a:defRPr/>
            </a:pPr>
            <a:r>
              <a:rPr lang="de-DE" b="1" kern="0" dirty="0">
                <a:solidFill>
                  <a:srgbClr val="0033CC"/>
                </a:solidFill>
                <a:latin typeface="Arial" charset="0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www.bbs-bingen.de</a:t>
            </a:r>
            <a:endParaRPr lang="de-DE" b="1" kern="0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E76EA8F-C3C8-4D58-BBC0-7696BF86A47B}"/>
              </a:ext>
            </a:extLst>
          </p:cNvPr>
          <p:cNvSpPr txBox="1"/>
          <p:nvPr/>
        </p:nvSpPr>
        <p:spPr>
          <a:xfrm>
            <a:off x="748308" y="2203845"/>
            <a:ext cx="764738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de-DE" sz="2400" b="1" kern="0" dirty="0">
                <a:solidFill>
                  <a:schemeClr val="accent2"/>
                </a:solidFill>
                <a:latin typeface="Arial" charset="0"/>
                <a:cs typeface="Arial" charset="0"/>
              </a:rPr>
              <a:t>Bildungsangebote</a:t>
            </a:r>
          </a:p>
          <a:p>
            <a:pPr marL="571500" indent="-5715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de-DE" sz="2400" b="1" kern="0" dirty="0">
                <a:solidFill>
                  <a:schemeClr val="accent2"/>
                </a:solidFill>
                <a:latin typeface="Arial" charset="0"/>
                <a:cs typeface="Arial" charset="0"/>
              </a:rPr>
              <a:t>Antragsformulare</a:t>
            </a:r>
          </a:p>
          <a:p>
            <a:pPr marL="571500" indent="-5715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de-DE" sz="2400" b="1" kern="0" dirty="0">
                <a:solidFill>
                  <a:schemeClr val="accent2"/>
                </a:solidFill>
              </a:rPr>
              <a:t>Termine</a:t>
            </a:r>
            <a:endParaRPr lang="de-DE" sz="2400" b="1" kern="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571500" indent="-5715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de-DE" sz="2400" b="1" kern="0" dirty="0">
                <a:solidFill>
                  <a:schemeClr val="accent2"/>
                </a:solidFill>
                <a:latin typeface="Arial" charset="0"/>
                <a:cs typeface="Arial" charset="0"/>
              </a:rPr>
              <a:t>Infos zur Bausituation</a:t>
            </a:r>
          </a:p>
          <a:p>
            <a:pPr marL="571500" indent="-5715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de-DE" sz="2400" b="1" kern="0" dirty="0">
                <a:solidFill>
                  <a:schemeClr val="accent2"/>
                </a:solidFill>
              </a:rPr>
              <a:t>Schulfilm</a:t>
            </a:r>
          </a:p>
          <a:p>
            <a:pPr marL="571500" indent="-5715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de-DE" sz="2400" b="1" kern="0" dirty="0">
                <a:solidFill>
                  <a:schemeClr val="accent2"/>
                </a:solidFill>
                <a:latin typeface="Arial" charset="0"/>
                <a:cs typeface="Arial" charset="0"/>
              </a:rPr>
              <a:t>Kontaktdaten, sowie direkt</a:t>
            </a:r>
            <a:br>
              <a:rPr lang="de-DE" sz="2400" b="1" kern="0" dirty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de-DE" sz="2400" b="1" kern="0" dirty="0">
                <a:solidFill>
                  <a:srgbClr val="0033CC"/>
                </a:solidFill>
                <a:latin typeface="Arial" charset="0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hbfit@bbs-bingen.de</a:t>
            </a:r>
            <a:r>
              <a:rPr lang="de-DE" sz="2400" b="1" kern="0" dirty="0">
                <a:solidFill>
                  <a:schemeClr val="accent2"/>
                </a:solidFill>
                <a:latin typeface="Arial" charset="0"/>
                <a:cs typeface="Arial" charset="0"/>
              </a:rPr>
              <a:t>, </a:t>
            </a:r>
            <a:r>
              <a:rPr lang="de-DE" sz="2400" b="1" kern="0" dirty="0">
                <a:solidFill>
                  <a:srgbClr val="0033CC"/>
                </a:solidFill>
                <a:latin typeface="Arial" charset="0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hbfm@bbs-bingen.</a:t>
            </a:r>
            <a:r>
              <a:rPr lang="de-DE" sz="2800" b="1" kern="0" dirty="0">
                <a:solidFill>
                  <a:srgbClr val="0033CC"/>
                </a:solidFill>
                <a:latin typeface="Arial" charset="0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lang="de-DE" sz="2800" b="1" kern="0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43622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502" y="1654290"/>
            <a:ext cx="8242913" cy="455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9875" indent="-269875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ca</a:t>
            </a:r>
            <a: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1250 Schülerinnen und Schüler</a:t>
            </a:r>
          </a:p>
          <a:p>
            <a:pPr marL="269875" indent="-269875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alle Klassenräume </a:t>
            </a:r>
            <a:b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mit PC und Smartboard oder digitaler Tafel</a:t>
            </a:r>
          </a:p>
          <a:p>
            <a:pPr marL="269875" indent="-269875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9 PC-Labore mit insgesamt 250 PCs</a:t>
            </a:r>
          </a:p>
          <a:p>
            <a:pPr marL="269875" indent="-269875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20 Laptops </a:t>
            </a:r>
          </a:p>
          <a:p>
            <a:pPr marL="269875" indent="-269875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schulweites WLAN</a:t>
            </a:r>
          </a:p>
          <a:p>
            <a:pPr marL="269875" indent="-269875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persönliche iPads</a:t>
            </a:r>
            <a:b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000" b="1" i="1" dirty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iPad-Kreisverwaltung Mainz-Bingen</a:t>
            </a:r>
            <a:endParaRPr lang="de-DE" sz="10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32" y="974970"/>
            <a:ext cx="1989956" cy="1836882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23528" y="499528"/>
            <a:ext cx="5939460" cy="1048016"/>
          </a:xfrm>
        </p:spPr>
        <p:txBody>
          <a:bodyPr/>
          <a:lstStyle/>
          <a:p>
            <a:r>
              <a:rPr lang="de-DE" b="1" i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BBS Bingen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323528" y="6407993"/>
            <a:ext cx="792088" cy="333375"/>
          </a:xfrm>
        </p:spPr>
        <p:txBody>
          <a:bodyPr/>
          <a:lstStyle/>
          <a:p>
            <a:pPr>
              <a:defRPr/>
            </a:pPr>
            <a:fld id="{AE141756-30CD-4066-BCA8-AB2EAEC57F5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11" name="Grafik 10" descr="Bildergebnis für symbole funktechnik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5278">
            <a:off x="3892700" y="4477458"/>
            <a:ext cx="1136140" cy="63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pple iPad 7. Gen. 32GB, WLAN , 25,91 cm (10,2 Zoll) - Space Grau online  kaufen | eBay">
            <a:extLst>
              <a:ext uri="{FF2B5EF4-FFF2-40B4-BE49-F238E27FC236}">
                <a16:creationId xmlns:a16="http://schemas.microsoft.com/office/drawing/2014/main" id="{37CAFF4D-4AB9-412D-AEF4-D43C9455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5184">
            <a:off x="7124144" y="4424631"/>
            <a:ext cx="15335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93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4" y="553810"/>
            <a:ext cx="4104456" cy="863377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i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Fachräume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2" y="1511987"/>
            <a:ext cx="3324550" cy="249341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Textfeld 12"/>
          <p:cNvSpPr txBox="1"/>
          <p:nvPr/>
        </p:nvSpPr>
        <p:spPr>
          <a:xfrm>
            <a:off x="827584" y="4365104"/>
            <a:ext cx="238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1 Elektrolabor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0AD561E-1822-42F9-A883-8A60987A407F}"/>
              </a:ext>
            </a:extLst>
          </p:cNvPr>
          <p:cNvSpPr txBox="1"/>
          <p:nvPr/>
        </p:nvSpPr>
        <p:spPr>
          <a:xfrm>
            <a:off x="5508106" y="511969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8 Computerlabore</a:t>
            </a:r>
            <a:br>
              <a:rPr lang="de-DE" b="1" i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16-25 </a:t>
            </a:r>
            <a:r>
              <a:rPr lang="de-DE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Pätze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7472CB-ED75-D3B2-DADC-B840FCDB9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1"/>
          <a:stretch/>
        </p:blipFill>
        <p:spPr>
          <a:xfrm>
            <a:off x="4214518" y="3029857"/>
            <a:ext cx="4794230" cy="194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1520" y="1378218"/>
            <a:ext cx="8768388" cy="435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9875" indent="-269875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Schulbuchausleihe wie bisher</a:t>
            </a:r>
          </a:p>
          <a:p>
            <a:pPr marL="269875" indent="-269875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Ausleihe von Hardware bei Bedarf</a:t>
            </a:r>
          </a:p>
          <a:p>
            <a:pPr marL="269875" indent="-269875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Lizenzrechte </a:t>
            </a:r>
            <a:r>
              <a:rPr lang="de-DE" sz="2400" b="1" i="1">
                <a:latin typeface="Verdana" pitchFamily="34" charset="0"/>
                <a:ea typeface="Verdana" pitchFamily="34" charset="0"/>
                <a:cs typeface="Verdana" pitchFamily="34" charset="0"/>
              </a:rPr>
              <a:t>für Microsoft365, </a:t>
            </a:r>
            <a: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G Data Antivirus</a:t>
            </a:r>
          </a:p>
          <a:p>
            <a:pPr marL="269875" indent="-269875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WebUntis</a:t>
            </a:r>
            <a: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per App oder Browser</a:t>
            </a:r>
            <a:b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(Online-Stundenplan mit aktueller Vertretung)</a:t>
            </a:r>
          </a:p>
          <a:p>
            <a:pPr marL="269875" indent="-269875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ÖPNV-Fahrkarte </a:t>
            </a:r>
            <a:b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de-DE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abhängig von Einkommen und Einzugsbereich)</a:t>
            </a:r>
          </a:p>
          <a:p>
            <a:pPr marL="269875" indent="-269875"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BAFöG</a:t>
            </a:r>
            <a:endParaRPr lang="de-DE" sz="2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939460" cy="1368152"/>
          </a:xfrm>
        </p:spPr>
        <p:txBody>
          <a:bodyPr/>
          <a:lstStyle/>
          <a:p>
            <a:r>
              <a:rPr lang="de-DE" b="1" i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Unterstützungen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7544" y="6257925"/>
            <a:ext cx="2133600" cy="476250"/>
          </a:xfrm>
        </p:spPr>
        <p:txBody>
          <a:bodyPr/>
          <a:lstStyle/>
          <a:p>
            <a:pPr>
              <a:defRPr/>
            </a:pPr>
            <a:fld id="{AE141756-30CD-4066-BCA8-AB2EAEC57F5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81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09332319B47847B1B2FF7D4909886B" ma:contentTypeVersion="5" ma:contentTypeDescription="Ein neues Dokument erstellen." ma:contentTypeScope="" ma:versionID="e430b3846ea198516830db96ce521af6">
  <xsd:schema xmlns:xsd="http://www.w3.org/2001/XMLSchema" xmlns:xs="http://www.w3.org/2001/XMLSchema" xmlns:p="http://schemas.microsoft.com/office/2006/metadata/properties" xmlns:ns2="02d7775c-f3c2-47fb-8146-088d292579f6" targetNamespace="http://schemas.microsoft.com/office/2006/metadata/properties" ma:root="true" ma:fieldsID="2d4c9db27f0950c24d7c8c3a19510ec8" ns2:_="">
    <xsd:import namespace="02d7775c-f3c2-47fb-8146-088d292579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7775c-f3c2-47fb-8146-088d292579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482134-25BB-486C-8E00-869EDAB050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5E92D1-EF3F-42E1-8826-1DC8637C2884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02d7775c-f3c2-47fb-8146-088d292579f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CCC9B0B-292B-4E55-8152-A1F316672E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d7775c-f3c2-47fb-8146-088d292579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1130</Words>
  <Application>Microsoft Office PowerPoint</Application>
  <PresentationFormat>Bildschirmpräsentation (4:3)</PresentationFormat>
  <Paragraphs>298</Paragraphs>
  <Slides>36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36</vt:i4>
      </vt:variant>
    </vt:vector>
  </HeadingPairs>
  <TitlesOfParts>
    <vt:vector size="47" baseType="lpstr">
      <vt:lpstr>Arial</vt:lpstr>
      <vt:lpstr>Arial Narrow</vt:lpstr>
      <vt:lpstr>Calibri</vt:lpstr>
      <vt:lpstr>Courier New</vt:lpstr>
      <vt:lpstr>Verdana</vt:lpstr>
      <vt:lpstr>Wingdings</vt:lpstr>
      <vt:lpstr>Design1</vt:lpstr>
      <vt:lpstr>Benutzerdefiniertes Design</vt:lpstr>
      <vt:lpstr>1_Benutzerdefiniertes Design</vt:lpstr>
      <vt:lpstr>2_Benutzerdefiniertes Design</vt:lpstr>
      <vt:lpstr>3_Benutzerdefiniertes Design</vt:lpstr>
      <vt:lpstr>PowerPoint-Präsentation</vt:lpstr>
      <vt:lpstr>PowerPoint-Präsentation</vt:lpstr>
      <vt:lpstr>PowerPoint-Präsentation</vt:lpstr>
      <vt:lpstr>PowerPoint-Präsentation</vt:lpstr>
      <vt:lpstr>Aktuelle zeitliche Planung und Terminvorschau</vt:lpstr>
      <vt:lpstr>PowerPoint-Präsentation</vt:lpstr>
      <vt:lpstr>BBS Bingen</vt:lpstr>
      <vt:lpstr>PowerPoint-Präsentation</vt:lpstr>
      <vt:lpstr>Unterstützungen</vt:lpstr>
      <vt:lpstr>PowerPoint-Präsentation</vt:lpstr>
      <vt:lpstr>PowerPoint-Präsentation</vt:lpstr>
      <vt:lpstr>PowerPoint-Präsentation</vt:lpstr>
      <vt:lpstr>PowerPoint-Präsentation</vt:lpstr>
      <vt:lpstr>Höhere Berufsfachschule  - Informationstechnik     </vt:lpstr>
      <vt:lpstr>Ziele der Bildungsgänge</vt:lpstr>
      <vt:lpstr>Abschlüsse</vt:lpstr>
      <vt:lpstr>PowerPoint-Präsentation</vt:lpstr>
      <vt:lpstr>Aufnahmevoraussetzung</vt:lpstr>
      <vt:lpstr>Aufnahmevoraussetzung</vt:lpstr>
      <vt:lpstr>Umgang mit Fehlzeiten</vt:lpstr>
      <vt:lpstr>Stundentafel HBF</vt:lpstr>
      <vt:lpstr>Fachhochschulreifeunterricht ist Wahlunterricht</vt:lpstr>
      <vt:lpstr>Abschlussprüfung</vt:lpstr>
      <vt:lpstr>Praktikum in der HBFIT</vt:lpstr>
      <vt:lpstr>PowerPoint-Präsentation</vt:lpstr>
      <vt:lpstr>Praktikum HBFIT  technische Berufe      * Fachinformatiker   * Anwendungsentwicklung   * Systemintegration   * Systemelektroniker   * nicht nur in IT-Firmen    (z. B. auch Baukonzern, Industriebetrieb, Handel,       Krankenhaus, Handwerk …)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Fachbereich Mathematik</vt:lpstr>
      <vt:lpstr>  Die Mathematik-Seiten der BBS Bingen über 500 Internet-Seiten mit Aufgaben, Lösungswegen und Erklärungen und eigenem youtube-Kanal </vt:lpstr>
      <vt:lpstr>Weitere Informationen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HBFW</dc:title>
  <dc:creator>Martin Lützenkirchen</dc:creator>
  <cp:lastModifiedBy>Markus Gispert</cp:lastModifiedBy>
  <cp:revision>461</cp:revision>
  <cp:lastPrinted>2011-02-08T20:13:47Z</cp:lastPrinted>
  <dcterms:created xsi:type="dcterms:W3CDTF">2009-08-16T07:25:35Z</dcterms:created>
  <dcterms:modified xsi:type="dcterms:W3CDTF">2024-06-28T09:40:53Z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0x010100EA09332319B47847B1B2FF7D4909886B</vt:lpwstr>
  </property>
</Properties>
</file>